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grandir Narrow" panose="020B0604020202020204" charset="0"/>
      <p:regular r:id="rId22"/>
    </p:embeddedFont>
    <p:embeddedFont>
      <p:font typeface="Agrandir Narrow Bold" panose="020B0604020202020204" charset="0"/>
      <p:regular r:id="rId23"/>
    </p:embeddedFont>
    <p:embeddedFont>
      <p:font typeface="Bebas Neue Bold" panose="020B0604020202020204" charset="0"/>
      <p:regular r:id="rId24"/>
    </p:embeddedFont>
    <p:embeddedFont>
      <p:font typeface="Days" panose="02000505050000020004" charset="0"/>
      <p:regular r:id="rId25"/>
    </p:embeddedFont>
    <p:embeddedFont>
      <p:font typeface="DM Sans" pitchFamily="2" charset="0"/>
      <p:regular r:id="rId26"/>
    </p:embeddedFont>
    <p:embeddedFont>
      <p:font typeface="Fraunces" panose="020B0604020202020204" charset="0"/>
      <p:regular r:id="rId27"/>
    </p:embeddedFont>
    <p:embeddedFont>
      <p:font typeface="League Spartan" panose="020B0604020202020204" charset="0"/>
      <p:regular r:id="rId28"/>
    </p:embeddedFont>
    <p:embeddedFont>
      <p:font typeface="Lora" pitchFamily="2" charset="0"/>
      <p:regular r:id="rId29"/>
    </p:embeddedFont>
    <p:embeddedFont>
      <p:font typeface="Open Sans Bold" panose="020B0604020202020204" charset="0"/>
      <p:regular r:id="rId30"/>
    </p:embeddedFont>
    <p:embeddedFont>
      <p:font typeface="Open Sauce" panose="020B0604020202020204" charset="0"/>
      <p:regular r:id="rId31"/>
    </p:embeddedFont>
    <p:embeddedFont>
      <p:font typeface="Open Sauce Light" panose="020B0604020202020204" charset="0"/>
      <p:regular r:id="rId32"/>
    </p:embeddedFont>
    <p:embeddedFont>
      <p:font typeface="Open Sauce Medium" panose="020B0604020202020204" charset="0"/>
      <p:regular r:id="rId33"/>
    </p:embeddedFont>
    <p:embeddedFont>
      <p:font typeface="TAN Headline"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484"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svg"/><Relationship Id="rId7"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svg"/><Relationship Id="rId7"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svg"/><Relationship Id="rId7"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10" Type="http://schemas.openxmlformats.org/officeDocument/2006/relationships/image" Target="../media/image40.svg"/><Relationship Id="rId4" Type="http://schemas.openxmlformats.org/officeDocument/2006/relationships/image" Target="../media/image27.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svg"/><Relationship Id="rId7"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1.svg"/><Relationship Id="rId7"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sv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44" b="-9244"/>
            </a:stretch>
          </a:blipFill>
        </p:spPr>
      </p:sp>
      <p:grpSp>
        <p:nvGrpSpPr>
          <p:cNvPr id="3" name="Group 3"/>
          <p:cNvGrpSpPr/>
          <p:nvPr/>
        </p:nvGrpSpPr>
        <p:grpSpPr>
          <a:xfrm>
            <a:off x="0" y="1518081"/>
            <a:ext cx="9144000" cy="8414678"/>
            <a:chOff x="0" y="0"/>
            <a:chExt cx="2408296" cy="2216211"/>
          </a:xfrm>
        </p:grpSpPr>
        <p:sp>
          <p:nvSpPr>
            <p:cNvPr id="4" name="Freeform 4"/>
            <p:cNvSpPr/>
            <p:nvPr/>
          </p:nvSpPr>
          <p:spPr>
            <a:xfrm>
              <a:off x="0" y="0"/>
              <a:ext cx="2408296" cy="2216211"/>
            </a:xfrm>
            <a:custGeom>
              <a:avLst/>
              <a:gdLst/>
              <a:ahLst/>
              <a:cxnLst/>
              <a:rect l="l" t="t" r="r" b="b"/>
              <a:pathLst>
                <a:path w="2408296" h="2216211">
                  <a:moveTo>
                    <a:pt x="0" y="0"/>
                  </a:moveTo>
                  <a:lnTo>
                    <a:pt x="2408296" y="0"/>
                  </a:lnTo>
                  <a:lnTo>
                    <a:pt x="2408296" y="2216211"/>
                  </a:lnTo>
                  <a:lnTo>
                    <a:pt x="0" y="2216211"/>
                  </a:lnTo>
                  <a:close/>
                </a:path>
              </a:pathLst>
            </a:custGeom>
            <a:solidFill>
              <a:srgbClr val="F5F5F5"/>
            </a:solidFill>
          </p:spPr>
        </p:sp>
        <p:sp>
          <p:nvSpPr>
            <p:cNvPr id="5" name="TextBox 5"/>
            <p:cNvSpPr txBox="1"/>
            <p:nvPr/>
          </p:nvSpPr>
          <p:spPr>
            <a:xfrm>
              <a:off x="0" y="-28575"/>
              <a:ext cx="2408296" cy="224478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445110" y="4275742"/>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flipV="1">
            <a:off x="1029134" y="7530984"/>
            <a:ext cx="3340805" cy="38099"/>
          </a:xfrm>
          <a:prstGeom prst="line">
            <a:avLst/>
          </a:prstGeom>
          <a:ln w="76200" cap="flat">
            <a:gradFill>
              <a:gsLst>
                <a:gs pos="0">
                  <a:srgbClr val="000000">
                    <a:alpha val="100000"/>
                  </a:srgbClr>
                </a:gs>
                <a:gs pos="100000">
                  <a:srgbClr val="3533CD">
                    <a:alpha val="100000"/>
                  </a:srgbClr>
                </a:gs>
              </a:gsLst>
              <a:lin ang="0"/>
            </a:gradFill>
            <a:prstDash val="solid"/>
            <a:headEnd type="none" w="sm" len="sm"/>
            <a:tailEnd type="none" w="sm" len="sm"/>
          </a:ln>
        </p:spPr>
      </p:sp>
      <p:sp>
        <p:nvSpPr>
          <p:cNvPr id="8" name="Freeform 8"/>
          <p:cNvSpPr/>
          <p:nvPr/>
        </p:nvSpPr>
        <p:spPr>
          <a:xfrm>
            <a:off x="196050" y="145451"/>
            <a:ext cx="4481811" cy="740796"/>
          </a:xfrm>
          <a:custGeom>
            <a:avLst/>
            <a:gdLst/>
            <a:ahLst/>
            <a:cxnLst/>
            <a:rect l="l" t="t" r="r" b="b"/>
            <a:pathLst>
              <a:path w="4481811" h="740796">
                <a:moveTo>
                  <a:pt x="0" y="0"/>
                </a:moveTo>
                <a:lnTo>
                  <a:pt x="4481811" y="0"/>
                </a:lnTo>
                <a:lnTo>
                  <a:pt x="4481811" y="740796"/>
                </a:lnTo>
                <a:lnTo>
                  <a:pt x="0" y="740796"/>
                </a:lnTo>
                <a:lnTo>
                  <a:pt x="0" y="0"/>
                </a:lnTo>
                <a:close/>
              </a:path>
            </a:pathLst>
          </a:custGeom>
          <a:blipFill>
            <a:blip r:embed="rId3"/>
            <a:stretch>
              <a:fillRect b="-73381"/>
            </a:stretch>
          </a:blipFill>
        </p:spPr>
      </p:sp>
      <p:grpSp>
        <p:nvGrpSpPr>
          <p:cNvPr id="9" name="Group 9"/>
          <p:cNvGrpSpPr/>
          <p:nvPr/>
        </p:nvGrpSpPr>
        <p:grpSpPr>
          <a:xfrm>
            <a:off x="9144000" y="0"/>
            <a:ext cx="9144000" cy="10230878"/>
            <a:chOff x="0" y="0"/>
            <a:chExt cx="812800" cy="909411"/>
          </a:xfrm>
        </p:grpSpPr>
        <p:sp>
          <p:nvSpPr>
            <p:cNvPr id="10" name="Freeform 10"/>
            <p:cNvSpPr/>
            <p:nvPr/>
          </p:nvSpPr>
          <p:spPr>
            <a:xfrm>
              <a:off x="0" y="0"/>
              <a:ext cx="812800" cy="909411"/>
            </a:xfrm>
            <a:custGeom>
              <a:avLst/>
              <a:gdLst/>
              <a:ahLst/>
              <a:cxnLst/>
              <a:rect l="l" t="t" r="r" b="b"/>
              <a:pathLst>
                <a:path w="812800" h="909411">
                  <a:moveTo>
                    <a:pt x="0" y="0"/>
                  </a:moveTo>
                  <a:lnTo>
                    <a:pt x="812800" y="0"/>
                  </a:lnTo>
                  <a:lnTo>
                    <a:pt x="812800" y="909411"/>
                  </a:lnTo>
                  <a:lnTo>
                    <a:pt x="0" y="909411"/>
                  </a:lnTo>
                  <a:close/>
                </a:path>
              </a:pathLst>
            </a:custGeom>
            <a:blipFill>
              <a:blip r:embed="rId4"/>
              <a:stretch>
                <a:fillRect l="-5943" r="-5943"/>
              </a:stretch>
            </a:blipFill>
          </p:spPr>
        </p:sp>
      </p:grpSp>
      <p:sp>
        <p:nvSpPr>
          <p:cNvPr id="11" name="TextBox 11"/>
          <p:cNvSpPr txBox="1"/>
          <p:nvPr/>
        </p:nvSpPr>
        <p:spPr>
          <a:xfrm>
            <a:off x="638520" y="3267281"/>
            <a:ext cx="7986339" cy="850826"/>
          </a:xfrm>
          <a:prstGeom prst="rect">
            <a:avLst/>
          </a:prstGeom>
        </p:spPr>
        <p:txBody>
          <a:bodyPr lIns="0" tIns="0" rIns="0" bIns="0" rtlCol="0" anchor="t">
            <a:spAutoFit/>
          </a:bodyPr>
          <a:lstStyle/>
          <a:p>
            <a:pPr algn="ctr">
              <a:lnSpc>
                <a:spcPts val="6950"/>
              </a:lnSpc>
            </a:pPr>
            <a:r>
              <a:rPr lang="en-US" sz="5000" spc="160">
                <a:solidFill>
                  <a:srgbClr val="000000"/>
                </a:solidFill>
                <a:latin typeface="Days"/>
              </a:rPr>
              <a:t>Site de billetterie </a:t>
            </a:r>
          </a:p>
        </p:txBody>
      </p:sp>
      <p:sp>
        <p:nvSpPr>
          <p:cNvPr id="12" name="TextBox 12"/>
          <p:cNvSpPr txBox="1"/>
          <p:nvPr/>
        </p:nvSpPr>
        <p:spPr>
          <a:xfrm>
            <a:off x="2356119" y="2047102"/>
            <a:ext cx="4551141" cy="888457"/>
          </a:xfrm>
          <a:prstGeom prst="rect">
            <a:avLst/>
          </a:prstGeom>
        </p:spPr>
        <p:txBody>
          <a:bodyPr lIns="0" tIns="0" rIns="0" bIns="0" rtlCol="0" anchor="t">
            <a:spAutoFit/>
          </a:bodyPr>
          <a:lstStyle/>
          <a:p>
            <a:pPr algn="ctr">
              <a:lnSpc>
                <a:spcPts val="6836"/>
              </a:lnSpc>
            </a:pPr>
            <a:r>
              <a:rPr lang="en-US" sz="6215" spc="198">
                <a:solidFill>
                  <a:srgbClr val="000000"/>
                </a:solidFill>
                <a:latin typeface="Open Sauce"/>
              </a:rPr>
              <a:t>PROJET</a:t>
            </a:r>
          </a:p>
        </p:txBody>
      </p:sp>
      <p:sp>
        <p:nvSpPr>
          <p:cNvPr id="13" name="TextBox 13"/>
          <p:cNvSpPr txBox="1"/>
          <p:nvPr/>
        </p:nvSpPr>
        <p:spPr>
          <a:xfrm>
            <a:off x="638520" y="7788156"/>
            <a:ext cx="7189266" cy="1861171"/>
          </a:xfrm>
          <a:prstGeom prst="rect">
            <a:avLst/>
          </a:prstGeom>
        </p:spPr>
        <p:txBody>
          <a:bodyPr lIns="0" tIns="0" rIns="0" bIns="0" rtlCol="0" anchor="t">
            <a:spAutoFit/>
          </a:bodyPr>
          <a:lstStyle/>
          <a:p>
            <a:pPr marL="774832" lvl="1" indent="-387416" algn="l">
              <a:lnSpc>
                <a:spcPts val="5024"/>
              </a:lnSpc>
              <a:buFont typeface="Arial"/>
              <a:buChar char="•"/>
            </a:pPr>
            <a:r>
              <a:rPr lang="en-US" sz="3588">
                <a:solidFill>
                  <a:srgbClr val="000000"/>
                </a:solidFill>
                <a:latin typeface="Open Sans Bold"/>
              </a:rPr>
              <a:t>Holali David GAVI</a:t>
            </a:r>
          </a:p>
          <a:p>
            <a:pPr marL="774832" lvl="1" indent="-387416" algn="l">
              <a:lnSpc>
                <a:spcPts val="5024"/>
              </a:lnSpc>
              <a:buFont typeface="Arial"/>
              <a:buChar char="•"/>
            </a:pPr>
            <a:r>
              <a:rPr lang="en-US" sz="3588">
                <a:solidFill>
                  <a:srgbClr val="000000"/>
                </a:solidFill>
                <a:latin typeface="Open Sans Bold"/>
              </a:rPr>
              <a:t>CISSE Négué </a:t>
            </a:r>
          </a:p>
          <a:p>
            <a:pPr marL="774832" lvl="1" indent="-387416" algn="l">
              <a:lnSpc>
                <a:spcPts val="5024"/>
              </a:lnSpc>
              <a:buFont typeface="Arial"/>
              <a:buChar char="•"/>
            </a:pPr>
            <a:r>
              <a:rPr lang="en-US" sz="3588">
                <a:solidFill>
                  <a:srgbClr val="000000"/>
                </a:solidFill>
                <a:latin typeface="Open Sans Bold"/>
              </a:rPr>
              <a:t>ALANHI BANGOFA Dan Rony</a:t>
            </a:r>
          </a:p>
        </p:txBody>
      </p:sp>
      <p:sp>
        <p:nvSpPr>
          <p:cNvPr id="14" name="TextBox 14"/>
          <p:cNvSpPr txBox="1"/>
          <p:nvPr/>
        </p:nvSpPr>
        <p:spPr>
          <a:xfrm>
            <a:off x="1028700" y="6881406"/>
            <a:ext cx="3176634" cy="363830"/>
          </a:xfrm>
          <a:prstGeom prst="rect">
            <a:avLst/>
          </a:prstGeom>
        </p:spPr>
        <p:txBody>
          <a:bodyPr lIns="0" tIns="0" rIns="0" bIns="0" rtlCol="0" anchor="t">
            <a:spAutoFit/>
          </a:bodyPr>
          <a:lstStyle/>
          <a:p>
            <a:pPr algn="ctr">
              <a:lnSpc>
                <a:spcPts val="2610"/>
              </a:lnSpc>
            </a:pPr>
            <a:r>
              <a:rPr lang="en-US" sz="3000">
                <a:solidFill>
                  <a:srgbClr val="182155"/>
                </a:solidFill>
                <a:latin typeface="TAN Headline"/>
              </a:rPr>
              <a:t>Présenté par :</a:t>
            </a:r>
          </a:p>
        </p:txBody>
      </p:sp>
      <p:sp>
        <p:nvSpPr>
          <p:cNvPr id="15" name="TextBox 15"/>
          <p:cNvSpPr txBox="1"/>
          <p:nvPr/>
        </p:nvSpPr>
        <p:spPr>
          <a:xfrm>
            <a:off x="337948" y="4475767"/>
            <a:ext cx="7986339" cy="1428700"/>
          </a:xfrm>
          <a:prstGeom prst="rect">
            <a:avLst/>
          </a:prstGeom>
        </p:spPr>
        <p:txBody>
          <a:bodyPr lIns="0" tIns="0" rIns="0" bIns="0" rtlCol="0" anchor="t">
            <a:spAutoFit/>
          </a:bodyPr>
          <a:lstStyle/>
          <a:p>
            <a:pPr algn="ctr">
              <a:lnSpc>
                <a:spcPts val="5550"/>
              </a:lnSpc>
            </a:pPr>
            <a:r>
              <a:rPr lang="en-US" sz="5000" spc="160">
                <a:solidFill>
                  <a:srgbClr val="474A28"/>
                </a:solidFill>
                <a:latin typeface="Days"/>
              </a:rPr>
              <a:t> Asian Cup Qatar </a:t>
            </a:r>
            <a:r>
              <a:rPr lang="en-US" sz="5000" spc="160">
                <a:solidFill>
                  <a:srgbClr val="A41229"/>
                </a:solidFill>
                <a:latin typeface="Days"/>
              </a:rPr>
              <a:t>2023</a:t>
            </a:r>
          </a:p>
        </p:txBody>
      </p:sp>
      <p:sp>
        <p:nvSpPr>
          <p:cNvPr id="16" name="Freeform 16"/>
          <p:cNvSpPr/>
          <p:nvPr/>
        </p:nvSpPr>
        <p:spPr>
          <a:xfrm>
            <a:off x="5076892" y="191313"/>
            <a:ext cx="3000307" cy="694935"/>
          </a:xfrm>
          <a:custGeom>
            <a:avLst/>
            <a:gdLst/>
            <a:ahLst/>
            <a:cxnLst/>
            <a:rect l="l" t="t" r="r" b="b"/>
            <a:pathLst>
              <a:path w="3000307" h="694935">
                <a:moveTo>
                  <a:pt x="0" y="0"/>
                </a:moveTo>
                <a:lnTo>
                  <a:pt x="3000308" y="0"/>
                </a:lnTo>
                <a:lnTo>
                  <a:pt x="3000308" y="694934"/>
                </a:lnTo>
                <a:lnTo>
                  <a:pt x="0" y="694934"/>
                </a:lnTo>
                <a:lnTo>
                  <a:pt x="0" y="0"/>
                </a:lnTo>
                <a:close/>
              </a:path>
            </a:pathLst>
          </a:custGeom>
          <a:blipFill>
            <a:blip r:embed="rId5"/>
            <a:stretch>
              <a:fillRect t="-216473" b="-115265"/>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53873" y="1255986"/>
            <a:ext cx="6129594" cy="8895660"/>
            <a:chOff x="0" y="0"/>
            <a:chExt cx="1614379" cy="2342890"/>
          </a:xfrm>
        </p:grpSpPr>
        <p:sp>
          <p:nvSpPr>
            <p:cNvPr id="4" name="Freeform 4"/>
            <p:cNvSpPr/>
            <p:nvPr/>
          </p:nvSpPr>
          <p:spPr>
            <a:xfrm>
              <a:off x="0" y="0"/>
              <a:ext cx="1614379" cy="2342890"/>
            </a:xfrm>
            <a:custGeom>
              <a:avLst/>
              <a:gdLst/>
              <a:ahLst/>
              <a:cxnLst/>
              <a:rect l="l" t="t" r="r" b="b"/>
              <a:pathLst>
                <a:path w="1614379" h="2342890">
                  <a:moveTo>
                    <a:pt x="0" y="0"/>
                  </a:moveTo>
                  <a:lnTo>
                    <a:pt x="1614379" y="0"/>
                  </a:lnTo>
                  <a:lnTo>
                    <a:pt x="1614379" y="2342890"/>
                  </a:lnTo>
                  <a:lnTo>
                    <a:pt x="0" y="2342890"/>
                  </a:lnTo>
                  <a:close/>
                </a:path>
              </a:pathLst>
            </a:custGeom>
            <a:solidFill>
              <a:srgbClr val="F5F5F5"/>
            </a:solidFill>
            <a:ln cap="sq">
              <a:noFill/>
              <a:prstDash val="solid"/>
              <a:miter/>
            </a:ln>
          </p:spPr>
        </p:sp>
        <p:sp>
          <p:nvSpPr>
            <p:cNvPr id="5" name="TextBox 5"/>
            <p:cNvSpPr txBox="1"/>
            <p:nvPr/>
          </p:nvSpPr>
          <p:spPr>
            <a:xfrm>
              <a:off x="0" y="-28575"/>
              <a:ext cx="1614379" cy="2371465"/>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7869359" y="2053620"/>
            <a:ext cx="8956316" cy="8098026"/>
            <a:chOff x="0" y="0"/>
            <a:chExt cx="2358865" cy="2132814"/>
          </a:xfrm>
        </p:grpSpPr>
        <p:sp>
          <p:nvSpPr>
            <p:cNvPr id="7" name="Freeform 7"/>
            <p:cNvSpPr/>
            <p:nvPr/>
          </p:nvSpPr>
          <p:spPr>
            <a:xfrm>
              <a:off x="0" y="0"/>
              <a:ext cx="2358865" cy="2132814"/>
            </a:xfrm>
            <a:custGeom>
              <a:avLst/>
              <a:gdLst/>
              <a:ahLst/>
              <a:cxnLst/>
              <a:rect l="l" t="t" r="r" b="b"/>
              <a:pathLst>
                <a:path w="2358865" h="2132814">
                  <a:moveTo>
                    <a:pt x="0" y="0"/>
                  </a:moveTo>
                  <a:lnTo>
                    <a:pt x="2358865" y="0"/>
                  </a:lnTo>
                  <a:lnTo>
                    <a:pt x="2358865" y="2132814"/>
                  </a:lnTo>
                  <a:lnTo>
                    <a:pt x="0" y="2132814"/>
                  </a:lnTo>
                  <a:close/>
                </a:path>
              </a:pathLst>
            </a:custGeom>
            <a:solidFill>
              <a:srgbClr val="D8E1E9"/>
            </a:solidFill>
            <a:ln cap="sq">
              <a:noFill/>
              <a:prstDash val="solid"/>
              <a:miter/>
            </a:ln>
          </p:spPr>
        </p:sp>
        <p:sp>
          <p:nvSpPr>
            <p:cNvPr id="8" name="TextBox 8"/>
            <p:cNvSpPr txBox="1"/>
            <p:nvPr/>
          </p:nvSpPr>
          <p:spPr>
            <a:xfrm>
              <a:off x="0" y="-28575"/>
              <a:ext cx="2358865" cy="2161389"/>
            </a:xfrm>
            <a:prstGeom prst="rect">
              <a:avLst/>
            </a:prstGeom>
          </p:spPr>
          <p:txBody>
            <a:bodyPr lIns="50800" tIns="50800" rIns="50800" bIns="50800" rtlCol="0" anchor="ctr"/>
            <a:lstStyle/>
            <a:p>
              <a:pPr algn="ctr">
                <a:lnSpc>
                  <a:spcPts val="1869"/>
                </a:lnSpc>
              </a:pPr>
              <a:endParaRPr/>
            </a:p>
          </p:txBody>
        </p:sp>
      </p:grpSp>
      <p:sp>
        <p:nvSpPr>
          <p:cNvPr id="9" name="AutoShape 9"/>
          <p:cNvSpPr/>
          <p:nvPr/>
        </p:nvSpPr>
        <p:spPr>
          <a:xfrm flipH="1" flipV="1">
            <a:off x="7869359" y="3348614"/>
            <a:ext cx="15156557" cy="0"/>
          </a:xfrm>
          <a:prstGeom prst="line">
            <a:avLst/>
          </a:prstGeom>
          <a:ln w="76200" cap="flat">
            <a:solidFill>
              <a:srgbClr val="C23A97"/>
            </a:solidFill>
            <a:prstDash val="solid"/>
            <a:headEnd type="none" w="sm" len="sm"/>
            <a:tailEnd type="none" w="sm" len="sm"/>
          </a:ln>
        </p:spPr>
      </p:sp>
      <p:sp>
        <p:nvSpPr>
          <p:cNvPr id="10" name="AutoShape 10"/>
          <p:cNvSpPr/>
          <p:nvPr/>
        </p:nvSpPr>
        <p:spPr>
          <a:xfrm flipH="1" flipV="1">
            <a:off x="-6565187" y="1066800"/>
            <a:ext cx="14208711" cy="0"/>
          </a:xfrm>
          <a:prstGeom prst="line">
            <a:avLst/>
          </a:prstGeom>
          <a:ln w="76200" cap="flat">
            <a:solidFill>
              <a:srgbClr val="C23A97"/>
            </a:solidFill>
            <a:prstDash val="solid"/>
            <a:headEnd type="none" w="sm" len="sm"/>
            <a:tailEnd type="none" w="sm" len="sm"/>
          </a:ln>
        </p:spPr>
      </p:sp>
      <p:sp>
        <p:nvSpPr>
          <p:cNvPr id="11" name="Freeform 11"/>
          <p:cNvSpPr/>
          <p:nvPr/>
        </p:nvSpPr>
        <p:spPr>
          <a:xfrm>
            <a:off x="15140028" y="1800144"/>
            <a:ext cx="1402777" cy="1392575"/>
          </a:xfrm>
          <a:custGeom>
            <a:avLst/>
            <a:gdLst/>
            <a:ahLst/>
            <a:cxnLst/>
            <a:rect l="l" t="t" r="r" b="b"/>
            <a:pathLst>
              <a:path w="1402777" h="1392575">
                <a:moveTo>
                  <a:pt x="0" y="0"/>
                </a:moveTo>
                <a:lnTo>
                  <a:pt x="1402777" y="0"/>
                </a:lnTo>
                <a:lnTo>
                  <a:pt x="1402777" y="1392575"/>
                </a:lnTo>
                <a:lnTo>
                  <a:pt x="0" y="1392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7477468" y="-2196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019673" y="777119"/>
            <a:ext cx="1124766" cy="1124766"/>
          </a:xfrm>
          <a:custGeom>
            <a:avLst/>
            <a:gdLst/>
            <a:ahLst/>
            <a:cxnLst/>
            <a:rect l="l" t="t" r="r" b="b"/>
            <a:pathLst>
              <a:path w="1124766" h="1124766">
                <a:moveTo>
                  <a:pt x="0" y="0"/>
                </a:moveTo>
                <a:lnTo>
                  <a:pt x="1124766" y="0"/>
                </a:lnTo>
                <a:lnTo>
                  <a:pt x="1124766" y="1124767"/>
                </a:lnTo>
                <a:lnTo>
                  <a:pt x="0" y="1124767"/>
                </a:lnTo>
                <a:lnTo>
                  <a:pt x="0" y="0"/>
                </a:lnTo>
                <a:close/>
              </a:path>
            </a:pathLst>
          </a:custGeom>
          <a:blipFill>
            <a:blip r:embed="rId8"/>
            <a:stretch>
              <a:fillRect/>
            </a:stretch>
          </a:blipFill>
        </p:spPr>
      </p:sp>
      <p:grpSp>
        <p:nvGrpSpPr>
          <p:cNvPr id="14" name="Group 14"/>
          <p:cNvGrpSpPr/>
          <p:nvPr/>
        </p:nvGrpSpPr>
        <p:grpSpPr>
          <a:xfrm>
            <a:off x="8124438" y="3504018"/>
            <a:ext cx="8541397" cy="2355972"/>
            <a:chOff x="0" y="0"/>
            <a:chExt cx="2249586" cy="620503"/>
          </a:xfrm>
        </p:grpSpPr>
        <p:sp>
          <p:nvSpPr>
            <p:cNvPr id="15" name="Freeform 15"/>
            <p:cNvSpPr/>
            <p:nvPr/>
          </p:nvSpPr>
          <p:spPr>
            <a:xfrm>
              <a:off x="0" y="0"/>
              <a:ext cx="2249586" cy="620503"/>
            </a:xfrm>
            <a:custGeom>
              <a:avLst/>
              <a:gdLst/>
              <a:ahLst/>
              <a:cxnLst/>
              <a:rect l="l" t="t" r="r" b="b"/>
              <a:pathLst>
                <a:path w="2249586" h="620503">
                  <a:moveTo>
                    <a:pt x="0" y="0"/>
                  </a:moveTo>
                  <a:lnTo>
                    <a:pt x="2249586" y="0"/>
                  </a:lnTo>
                  <a:lnTo>
                    <a:pt x="2249586" y="620503"/>
                  </a:lnTo>
                  <a:lnTo>
                    <a:pt x="0" y="620503"/>
                  </a:lnTo>
                  <a:close/>
                </a:path>
              </a:pathLst>
            </a:custGeom>
            <a:gradFill rotWithShape="1">
              <a:gsLst>
                <a:gs pos="0">
                  <a:srgbClr val="B34593">
                    <a:alpha val="100000"/>
                  </a:srgbClr>
                </a:gs>
                <a:gs pos="100000">
                  <a:srgbClr val="151F52">
                    <a:alpha val="100000"/>
                  </a:srgbClr>
                </a:gs>
              </a:gsLst>
              <a:path path="circle">
                <a:fillToRect r="100000" b="100000"/>
              </a:path>
              <a:tileRect l="-100000" t="-100000"/>
            </a:gradFill>
          </p:spPr>
        </p:sp>
        <p:sp>
          <p:nvSpPr>
            <p:cNvPr id="16" name="TextBox 16"/>
            <p:cNvSpPr txBox="1"/>
            <p:nvPr/>
          </p:nvSpPr>
          <p:spPr>
            <a:xfrm>
              <a:off x="0" y="-28575"/>
              <a:ext cx="2249586" cy="649078"/>
            </a:xfrm>
            <a:prstGeom prst="rect">
              <a:avLst/>
            </a:prstGeom>
          </p:spPr>
          <p:txBody>
            <a:bodyPr lIns="50800" tIns="50800" rIns="50800" bIns="50800" rtlCol="0" anchor="ctr"/>
            <a:lstStyle/>
            <a:p>
              <a:pPr algn="ctr">
                <a:lnSpc>
                  <a:spcPts val="1869"/>
                </a:lnSpc>
              </a:pPr>
              <a:endParaRPr/>
            </a:p>
          </p:txBody>
        </p:sp>
      </p:grpSp>
      <p:sp>
        <p:nvSpPr>
          <p:cNvPr id="17" name="TextBox 17"/>
          <p:cNvSpPr txBox="1"/>
          <p:nvPr/>
        </p:nvSpPr>
        <p:spPr>
          <a:xfrm>
            <a:off x="8026745" y="3555172"/>
            <a:ext cx="5974086" cy="2077958"/>
          </a:xfrm>
          <a:prstGeom prst="rect">
            <a:avLst/>
          </a:prstGeom>
        </p:spPr>
        <p:txBody>
          <a:bodyPr lIns="0" tIns="0" rIns="0" bIns="0" rtlCol="0" anchor="t">
            <a:spAutoFit/>
          </a:bodyPr>
          <a:lstStyle/>
          <a:p>
            <a:pPr marL="431801" lvl="1" indent="-215900" algn="just">
              <a:lnSpc>
                <a:spcPts val="4260"/>
              </a:lnSpc>
              <a:buFont typeface="Arial"/>
              <a:buChar char="•"/>
            </a:pPr>
            <a:r>
              <a:rPr lang="en-US" sz="2000">
                <a:solidFill>
                  <a:srgbClr val="D8E1E9"/>
                </a:solidFill>
                <a:latin typeface="Open Sauce Light"/>
              </a:rPr>
              <a:t>Politique de confidentialité </a:t>
            </a:r>
          </a:p>
          <a:p>
            <a:pPr marL="431801" lvl="1" indent="-215900" algn="just">
              <a:lnSpc>
                <a:spcPts val="4260"/>
              </a:lnSpc>
              <a:buFont typeface="Arial"/>
              <a:buChar char="•"/>
            </a:pPr>
            <a:r>
              <a:rPr lang="en-US" sz="2000">
                <a:solidFill>
                  <a:srgbClr val="D8E1E9"/>
                </a:solidFill>
                <a:latin typeface="Open Sauce Light"/>
              </a:rPr>
              <a:t>Collecte minimale de données</a:t>
            </a:r>
          </a:p>
          <a:p>
            <a:pPr marL="431801" lvl="1" indent="-215900" algn="just">
              <a:lnSpc>
                <a:spcPts val="4260"/>
              </a:lnSpc>
              <a:buFont typeface="Arial"/>
              <a:buChar char="•"/>
            </a:pPr>
            <a:r>
              <a:rPr lang="en-US" sz="2000">
                <a:solidFill>
                  <a:srgbClr val="D8E1E9"/>
                </a:solidFill>
                <a:latin typeface="Open Sauce Light"/>
              </a:rPr>
              <a:t>Sécurité des données</a:t>
            </a:r>
          </a:p>
          <a:p>
            <a:pPr marL="431801" lvl="1" indent="-215900" algn="just">
              <a:lnSpc>
                <a:spcPts val="4260"/>
              </a:lnSpc>
              <a:buFont typeface="Arial"/>
              <a:buChar char="•"/>
            </a:pPr>
            <a:r>
              <a:rPr lang="en-US" sz="2000">
                <a:solidFill>
                  <a:srgbClr val="D8E1E9"/>
                </a:solidFill>
                <a:latin typeface="Open Sauce Light"/>
              </a:rPr>
              <a:t>Accès sécurisé aux données</a:t>
            </a:r>
          </a:p>
        </p:txBody>
      </p:sp>
      <p:sp>
        <p:nvSpPr>
          <p:cNvPr id="18" name="TextBox 18"/>
          <p:cNvSpPr txBox="1"/>
          <p:nvPr/>
        </p:nvSpPr>
        <p:spPr>
          <a:xfrm>
            <a:off x="1004027" y="1463282"/>
            <a:ext cx="5353764" cy="8177769"/>
          </a:xfrm>
          <a:prstGeom prst="rect">
            <a:avLst/>
          </a:prstGeom>
        </p:spPr>
        <p:txBody>
          <a:bodyPr lIns="0" tIns="0" rIns="0" bIns="0" rtlCol="0" anchor="t">
            <a:spAutoFit/>
          </a:bodyPr>
          <a:lstStyle/>
          <a:p>
            <a:pPr algn="just">
              <a:lnSpc>
                <a:spcPts val="4079"/>
              </a:lnSpc>
            </a:pPr>
            <a:r>
              <a:rPr lang="en-US" sz="1999">
                <a:solidFill>
                  <a:srgbClr val="000000"/>
                </a:solidFill>
                <a:latin typeface="Open Sauce Light"/>
              </a:rPr>
              <a:t>La réalisation du projet implique une approche structurée et collaborative. Une équipe de développeurs expérimentés sera chargée de concevoir et de mettre en œuvre le site web de billetterie pour la Coupe d'Asie des nations de football AFC au Qatar 2023. À travers une planification minutieuse, le développement du site sera axé sur l'expérience utilisateur, la sécurité des transactions et la convivialité. </a:t>
            </a:r>
          </a:p>
          <a:p>
            <a:pPr algn="just">
              <a:lnSpc>
                <a:spcPts val="4079"/>
              </a:lnSpc>
            </a:pPr>
            <a:r>
              <a:rPr lang="en-US" sz="1999">
                <a:solidFill>
                  <a:srgbClr val="000000"/>
                </a:solidFill>
                <a:latin typeface="Open Sauce Light"/>
              </a:rPr>
              <a:t>Une communication transparente et une gestion efficace des ressources seront primordiales pour mener à bien le projet dans les délais impartis et selon le budget alloué.us pour tester et contrôler les biais éventuels. </a:t>
            </a:r>
          </a:p>
        </p:txBody>
      </p:sp>
      <p:sp>
        <p:nvSpPr>
          <p:cNvPr id="19" name="TextBox 19"/>
          <p:cNvSpPr txBox="1"/>
          <p:nvPr/>
        </p:nvSpPr>
        <p:spPr>
          <a:xfrm>
            <a:off x="436332" y="374862"/>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
        <p:nvSpPr>
          <p:cNvPr id="20" name="TextBox 20"/>
          <p:cNvSpPr txBox="1"/>
          <p:nvPr/>
        </p:nvSpPr>
        <p:spPr>
          <a:xfrm>
            <a:off x="8026745" y="2515481"/>
            <a:ext cx="6753049" cy="438125"/>
          </a:xfrm>
          <a:prstGeom prst="rect">
            <a:avLst/>
          </a:prstGeom>
        </p:spPr>
        <p:txBody>
          <a:bodyPr lIns="0" tIns="0" rIns="0" bIns="0" rtlCol="0" anchor="t">
            <a:spAutoFit/>
          </a:bodyPr>
          <a:lstStyle/>
          <a:p>
            <a:pPr algn="l">
              <a:lnSpc>
                <a:spcPts val="3300"/>
              </a:lnSpc>
            </a:pPr>
            <a:r>
              <a:rPr lang="en-US" sz="3000" spc="96">
                <a:solidFill>
                  <a:srgbClr val="5C2A5F"/>
                </a:solidFill>
                <a:latin typeface="Days"/>
              </a:rPr>
              <a:t>Privacy &amp; Data Governance</a:t>
            </a:r>
          </a:p>
        </p:txBody>
      </p:sp>
      <p:sp>
        <p:nvSpPr>
          <p:cNvPr id="21" name="TextBox 21"/>
          <p:cNvSpPr txBox="1"/>
          <p:nvPr/>
        </p:nvSpPr>
        <p:spPr>
          <a:xfrm>
            <a:off x="8026745" y="5826622"/>
            <a:ext cx="8330838" cy="3834732"/>
          </a:xfrm>
          <a:prstGeom prst="rect">
            <a:avLst/>
          </a:prstGeom>
        </p:spPr>
        <p:txBody>
          <a:bodyPr lIns="0" tIns="0" rIns="0" bIns="0" rtlCol="0" anchor="t">
            <a:spAutoFit/>
          </a:bodyPr>
          <a:lstStyle/>
          <a:p>
            <a:pPr marL="388622" lvl="1" indent="-194311" algn="just">
              <a:lnSpc>
                <a:spcPts val="3834"/>
              </a:lnSpc>
              <a:buAutoNum type="arabicPeriod"/>
            </a:pPr>
            <a:r>
              <a:rPr lang="en-US" sz="1800" spc="45">
                <a:solidFill>
                  <a:srgbClr val="000000"/>
                </a:solidFill>
                <a:latin typeface="Open Sauce Light"/>
              </a:rPr>
              <a:t>Sécurisation de la base de données avec des protocoles de cryptage pour protéger les données stockées.</a:t>
            </a:r>
          </a:p>
          <a:p>
            <a:pPr marL="388622" lvl="1" indent="-194311" algn="just">
              <a:lnSpc>
                <a:spcPts val="3834"/>
              </a:lnSpc>
              <a:buAutoNum type="arabicPeriod"/>
            </a:pPr>
            <a:r>
              <a:rPr lang="en-US" sz="1800" spc="45">
                <a:solidFill>
                  <a:srgbClr val="000000"/>
                </a:solidFill>
                <a:latin typeface="Open Sauce Light"/>
              </a:rPr>
              <a:t>Utilisation de techniques de protection contre les injections SQL pour prévenir les attaques visant à compromettre la base de données.</a:t>
            </a:r>
          </a:p>
          <a:p>
            <a:pPr marL="388622" lvl="1" indent="-194311" algn="just">
              <a:lnSpc>
                <a:spcPts val="3834"/>
              </a:lnSpc>
              <a:buAutoNum type="arabicPeriod"/>
            </a:pPr>
            <a:r>
              <a:rPr lang="en-US" sz="1800" spc="45">
                <a:solidFill>
                  <a:srgbClr val="000000"/>
                </a:solidFill>
                <a:latin typeface="Open Sauce Light"/>
              </a:rPr>
              <a:t>Sauvegardes régulières des données pour garantir la disponibilité et l'intégrité en cas de tentative de violation.</a:t>
            </a:r>
          </a:p>
          <a:p>
            <a:pPr marL="388622" lvl="1" indent="-194311" algn="just">
              <a:lnSpc>
                <a:spcPts val="3834"/>
              </a:lnSpc>
              <a:buAutoNum type="arabicPeriod"/>
            </a:pPr>
            <a:r>
              <a:rPr lang="en-US" sz="1800" spc="45">
                <a:solidFill>
                  <a:srgbClr val="000000"/>
                </a:solidFill>
                <a:latin typeface="Open Sauce Light"/>
              </a:rPr>
              <a:t>Surveillance active de l'activité de la base de données pour détecter toute anomalie ou tentative d'accès non autorisé.</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10668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477468" y="-2196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019673" y="777119"/>
            <a:ext cx="1124766" cy="1124766"/>
          </a:xfrm>
          <a:custGeom>
            <a:avLst/>
            <a:gdLst/>
            <a:ahLst/>
            <a:cxnLst/>
            <a:rect l="l" t="t" r="r" b="b"/>
            <a:pathLst>
              <a:path w="1124766" h="1124766">
                <a:moveTo>
                  <a:pt x="0" y="0"/>
                </a:moveTo>
                <a:lnTo>
                  <a:pt x="1124766" y="0"/>
                </a:lnTo>
                <a:lnTo>
                  <a:pt x="1124766" y="1124767"/>
                </a:lnTo>
                <a:lnTo>
                  <a:pt x="0" y="1124767"/>
                </a:lnTo>
                <a:lnTo>
                  <a:pt x="0" y="0"/>
                </a:lnTo>
                <a:close/>
              </a:path>
            </a:pathLst>
          </a:custGeom>
          <a:blipFill>
            <a:blip r:embed="rId6"/>
            <a:stretch>
              <a:fillRect/>
            </a:stretch>
          </a:blipFill>
        </p:spPr>
      </p:sp>
      <p:sp>
        <p:nvSpPr>
          <p:cNvPr id="6" name="Freeform 6"/>
          <p:cNvSpPr/>
          <p:nvPr/>
        </p:nvSpPr>
        <p:spPr>
          <a:xfrm>
            <a:off x="0" y="2363947"/>
            <a:ext cx="12041325" cy="6764873"/>
          </a:xfrm>
          <a:custGeom>
            <a:avLst/>
            <a:gdLst/>
            <a:ahLst/>
            <a:cxnLst/>
            <a:rect l="l" t="t" r="r" b="b"/>
            <a:pathLst>
              <a:path w="12041325" h="6764873">
                <a:moveTo>
                  <a:pt x="0" y="0"/>
                </a:moveTo>
                <a:lnTo>
                  <a:pt x="12041325" y="0"/>
                </a:lnTo>
                <a:lnTo>
                  <a:pt x="12041325" y="6764872"/>
                </a:lnTo>
                <a:lnTo>
                  <a:pt x="0" y="6764872"/>
                </a:lnTo>
                <a:lnTo>
                  <a:pt x="0" y="0"/>
                </a:lnTo>
                <a:close/>
              </a:path>
            </a:pathLst>
          </a:custGeom>
          <a:blipFill>
            <a:blip r:embed="rId7"/>
            <a:stretch>
              <a:fillRect/>
            </a:stretch>
          </a:blipFill>
        </p:spPr>
      </p:sp>
      <p:sp>
        <p:nvSpPr>
          <p:cNvPr id="7" name="Freeform 7"/>
          <p:cNvSpPr/>
          <p:nvPr/>
        </p:nvSpPr>
        <p:spPr>
          <a:xfrm>
            <a:off x="12041325" y="-21960"/>
            <a:ext cx="6125859" cy="10000051"/>
          </a:xfrm>
          <a:custGeom>
            <a:avLst/>
            <a:gdLst/>
            <a:ahLst/>
            <a:cxnLst/>
            <a:rect l="l" t="t" r="r" b="b"/>
            <a:pathLst>
              <a:path w="6125859" h="10000051">
                <a:moveTo>
                  <a:pt x="0" y="0"/>
                </a:moveTo>
                <a:lnTo>
                  <a:pt x="6125859" y="0"/>
                </a:lnTo>
                <a:lnTo>
                  <a:pt x="6125859" y="10000051"/>
                </a:lnTo>
                <a:lnTo>
                  <a:pt x="0" y="10000051"/>
                </a:lnTo>
                <a:lnTo>
                  <a:pt x="0" y="0"/>
                </a:lnTo>
                <a:close/>
              </a:path>
            </a:pathLst>
          </a:custGeom>
          <a:blipFill>
            <a:blip r:embed="rId8"/>
            <a:stretch>
              <a:fillRect/>
            </a:stretch>
          </a:blipFill>
        </p:spPr>
      </p:sp>
      <p:sp>
        <p:nvSpPr>
          <p:cNvPr id="8" name="TextBox 8"/>
          <p:cNvSpPr txBox="1"/>
          <p:nvPr/>
        </p:nvSpPr>
        <p:spPr>
          <a:xfrm>
            <a:off x="209261" y="374862"/>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
        <p:nvSpPr>
          <p:cNvPr id="9" name="TextBox 9"/>
          <p:cNvSpPr txBox="1"/>
          <p:nvPr/>
        </p:nvSpPr>
        <p:spPr>
          <a:xfrm>
            <a:off x="436332" y="1628860"/>
            <a:ext cx="6753049" cy="574625"/>
          </a:xfrm>
          <a:prstGeom prst="rect">
            <a:avLst/>
          </a:prstGeom>
        </p:spPr>
        <p:txBody>
          <a:bodyPr lIns="0" tIns="0" rIns="0" bIns="0" rtlCol="0" anchor="t">
            <a:spAutoFit/>
          </a:bodyPr>
          <a:lstStyle/>
          <a:p>
            <a:pPr algn="ctr">
              <a:lnSpc>
                <a:spcPts val="4399"/>
              </a:lnSpc>
            </a:pPr>
            <a:r>
              <a:rPr lang="en-US" sz="3999" spc="127">
                <a:solidFill>
                  <a:srgbClr val="5C2A5F">
                    <a:alpha val="82745"/>
                  </a:srgbClr>
                </a:solidFill>
                <a:latin typeface="Bebas Neue Bold"/>
              </a:rPr>
              <a:t>Organisation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10668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477468" y="-2196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019673" y="777119"/>
            <a:ext cx="1124766" cy="1124766"/>
          </a:xfrm>
          <a:custGeom>
            <a:avLst/>
            <a:gdLst/>
            <a:ahLst/>
            <a:cxnLst/>
            <a:rect l="l" t="t" r="r" b="b"/>
            <a:pathLst>
              <a:path w="1124766" h="1124766">
                <a:moveTo>
                  <a:pt x="0" y="0"/>
                </a:moveTo>
                <a:lnTo>
                  <a:pt x="1124766" y="0"/>
                </a:lnTo>
                <a:lnTo>
                  <a:pt x="1124766" y="1124767"/>
                </a:lnTo>
                <a:lnTo>
                  <a:pt x="0" y="1124767"/>
                </a:lnTo>
                <a:lnTo>
                  <a:pt x="0" y="0"/>
                </a:lnTo>
                <a:close/>
              </a:path>
            </a:pathLst>
          </a:custGeom>
          <a:blipFill>
            <a:blip r:embed="rId6"/>
            <a:stretch>
              <a:fillRect/>
            </a:stretch>
          </a:blipFill>
        </p:spPr>
      </p:sp>
      <p:grpSp>
        <p:nvGrpSpPr>
          <p:cNvPr id="6" name="Group 6"/>
          <p:cNvGrpSpPr/>
          <p:nvPr/>
        </p:nvGrpSpPr>
        <p:grpSpPr>
          <a:xfrm>
            <a:off x="1365043" y="1297926"/>
            <a:ext cx="3637140" cy="625577"/>
            <a:chOff x="0" y="0"/>
            <a:chExt cx="957930" cy="164761"/>
          </a:xfrm>
        </p:grpSpPr>
        <p:sp>
          <p:nvSpPr>
            <p:cNvPr id="7" name="Freeform 7"/>
            <p:cNvSpPr/>
            <p:nvPr/>
          </p:nvSpPr>
          <p:spPr>
            <a:xfrm>
              <a:off x="0" y="0"/>
              <a:ext cx="957930" cy="164761"/>
            </a:xfrm>
            <a:custGeom>
              <a:avLst/>
              <a:gdLst/>
              <a:ahLst/>
              <a:cxnLst/>
              <a:rect l="l" t="t" r="r" b="b"/>
              <a:pathLst>
                <a:path w="957930" h="164761">
                  <a:moveTo>
                    <a:pt x="0" y="0"/>
                  </a:moveTo>
                  <a:lnTo>
                    <a:pt x="957930" y="0"/>
                  </a:lnTo>
                  <a:lnTo>
                    <a:pt x="957930" y="164761"/>
                  </a:lnTo>
                  <a:lnTo>
                    <a:pt x="0" y="164761"/>
                  </a:lnTo>
                  <a:close/>
                </a:path>
              </a:pathLst>
            </a:custGeom>
            <a:solidFill>
              <a:srgbClr val="5C2A5F"/>
            </a:solidFill>
          </p:spPr>
        </p:sp>
        <p:sp>
          <p:nvSpPr>
            <p:cNvPr id="8" name="TextBox 8"/>
            <p:cNvSpPr txBox="1"/>
            <p:nvPr/>
          </p:nvSpPr>
          <p:spPr>
            <a:xfrm>
              <a:off x="0" y="-57150"/>
              <a:ext cx="957930"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LA MAQUETTE</a:t>
              </a:r>
            </a:p>
          </p:txBody>
        </p:sp>
      </p:grpSp>
      <p:sp>
        <p:nvSpPr>
          <p:cNvPr id="9" name="Freeform 9"/>
          <p:cNvSpPr/>
          <p:nvPr/>
        </p:nvSpPr>
        <p:spPr>
          <a:xfrm>
            <a:off x="1365043" y="2116529"/>
            <a:ext cx="14542467" cy="8271028"/>
          </a:xfrm>
          <a:custGeom>
            <a:avLst/>
            <a:gdLst/>
            <a:ahLst/>
            <a:cxnLst/>
            <a:rect l="l" t="t" r="r" b="b"/>
            <a:pathLst>
              <a:path w="14542467" h="8271028">
                <a:moveTo>
                  <a:pt x="0" y="0"/>
                </a:moveTo>
                <a:lnTo>
                  <a:pt x="14542468" y="0"/>
                </a:lnTo>
                <a:lnTo>
                  <a:pt x="14542468" y="8271028"/>
                </a:lnTo>
                <a:lnTo>
                  <a:pt x="0" y="8271028"/>
                </a:lnTo>
                <a:lnTo>
                  <a:pt x="0" y="0"/>
                </a:lnTo>
                <a:close/>
              </a:path>
            </a:pathLst>
          </a:custGeom>
          <a:blipFill>
            <a:blip r:embed="rId7"/>
            <a:stretch>
              <a:fillRect/>
            </a:stretch>
          </a:blipFill>
        </p:spPr>
      </p:sp>
      <p:grpSp>
        <p:nvGrpSpPr>
          <p:cNvPr id="10" name="Group 10"/>
          <p:cNvGrpSpPr/>
          <p:nvPr/>
        </p:nvGrpSpPr>
        <p:grpSpPr>
          <a:xfrm>
            <a:off x="16412953" y="5028516"/>
            <a:ext cx="1016301" cy="10163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DE59">
                    <a:alpha val="100000"/>
                  </a:srgbClr>
                </a:gs>
                <a:gs pos="100000">
                  <a:srgbClr val="FF914D">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3" name="Freeform 13"/>
          <p:cNvSpPr/>
          <p:nvPr/>
        </p:nvSpPr>
        <p:spPr>
          <a:xfrm>
            <a:off x="16412953" y="4932084"/>
            <a:ext cx="1015200" cy="1015200"/>
          </a:xfrm>
          <a:custGeom>
            <a:avLst/>
            <a:gdLst/>
            <a:ahLst/>
            <a:cxnLst/>
            <a:rect l="l" t="t" r="r" b="b"/>
            <a:pathLst>
              <a:path w="1015200" h="1015200">
                <a:moveTo>
                  <a:pt x="0" y="0"/>
                </a:moveTo>
                <a:lnTo>
                  <a:pt x="1015200" y="0"/>
                </a:lnTo>
                <a:lnTo>
                  <a:pt x="1015200" y="1015200"/>
                </a:lnTo>
                <a:lnTo>
                  <a:pt x="0" y="1015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436332" y="374862"/>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10668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477468" y="-2196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019673" y="777119"/>
            <a:ext cx="1124766" cy="1124766"/>
          </a:xfrm>
          <a:custGeom>
            <a:avLst/>
            <a:gdLst/>
            <a:ahLst/>
            <a:cxnLst/>
            <a:rect l="l" t="t" r="r" b="b"/>
            <a:pathLst>
              <a:path w="1124766" h="1124766">
                <a:moveTo>
                  <a:pt x="0" y="0"/>
                </a:moveTo>
                <a:lnTo>
                  <a:pt x="1124766" y="0"/>
                </a:lnTo>
                <a:lnTo>
                  <a:pt x="1124766" y="1124767"/>
                </a:lnTo>
                <a:lnTo>
                  <a:pt x="0" y="1124767"/>
                </a:lnTo>
                <a:lnTo>
                  <a:pt x="0" y="0"/>
                </a:lnTo>
                <a:close/>
              </a:path>
            </a:pathLst>
          </a:custGeom>
          <a:blipFill>
            <a:blip r:embed="rId6"/>
            <a:stretch>
              <a:fillRect/>
            </a:stretch>
          </a:blipFill>
        </p:spPr>
      </p:sp>
      <p:grpSp>
        <p:nvGrpSpPr>
          <p:cNvPr id="6" name="Group 6"/>
          <p:cNvGrpSpPr/>
          <p:nvPr/>
        </p:nvGrpSpPr>
        <p:grpSpPr>
          <a:xfrm>
            <a:off x="1365043" y="1297926"/>
            <a:ext cx="3637140" cy="625577"/>
            <a:chOff x="0" y="0"/>
            <a:chExt cx="957930" cy="164761"/>
          </a:xfrm>
        </p:grpSpPr>
        <p:sp>
          <p:nvSpPr>
            <p:cNvPr id="7" name="Freeform 7"/>
            <p:cNvSpPr/>
            <p:nvPr/>
          </p:nvSpPr>
          <p:spPr>
            <a:xfrm>
              <a:off x="0" y="0"/>
              <a:ext cx="957930" cy="164761"/>
            </a:xfrm>
            <a:custGeom>
              <a:avLst/>
              <a:gdLst/>
              <a:ahLst/>
              <a:cxnLst/>
              <a:rect l="l" t="t" r="r" b="b"/>
              <a:pathLst>
                <a:path w="957930" h="164761">
                  <a:moveTo>
                    <a:pt x="0" y="0"/>
                  </a:moveTo>
                  <a:lnTo>
                    <a:pt x="957930" y="0"/>
                  </a:lnTo>
                  <a:lnTo>
                    <a:pt x="957930" y="164761"/>
                  </a:lnTo>
                  <a:lnTo>
                    <a:pt x="0" y="164761"/>
                  </a:lnTo>
                  <a:close/>
                </a:path>
              </a:pathLst>
            </a:custGeom>
            <a:solidFill>
              <a:srgbClr val="5C2A5F"/>
            </a:solidFill>
          </p:spPr>
        </p:sp>
        <p:sp>
          <p:nvSpPr>
            <p:cNvPr id="8" name="TextBox 8"/>
            <p:cNvSpPr txBox="1"/>
            <p:nvPr/>
          </p:nvSpPr>
          <p:spPr>
            <a:xfrm>
              <a:off x="0" y="-57150"/>
              <a:ext cx="957930"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LA MAQUETTE</a:t>
              </a:r>
            </a:p>
          </p:txBody>
        </p:sp>
      </p:grpSp>
      <p:sp>
        <p:nvSpPr>
          <p:cNvPr id="9" name="Freeform 9"/>
          <p:cNvSpPr/>
          <p:nvPr/>
        </p:nvSpPr>
        <p:spPr>
          <a:xfrm>
            <a:off x="1372386" y="2114429"/>
            <a:ext cx="14348333" cy="8172571"/>
          </a:xfrm>
          <a:custGeom>
            <a:avLst/>
            <a:gdLst/>
            <a:ahLst/>
            <a:cxnLst/>
            <a:rect l="l" t="t" r="r" b="b"/>
            <a:pathLst>
              <a:path w="14348333" h="8172571">
                <a:moveTo>
                  <a:pt x="0" y="0"/>
                </a:moveTo>
                <a:lnTo>
                  <a:pt x="14348332" y="0"/>
                </a:lnTo>
                <a:lnTo>
                  <a:pt x="14348332" y="8172571"/>
                </a:lnTo>
                <a:lnTo>
                  <a:pt x="0" y="8172571"/>
                </a:lnTo>
                <a:lnTo>
                  <a:pt x="0" y="0"/>
                </a:lnTo>
                <a:close/>
              </a:path>
            </a:pathLst>
          </a:custGeom>
          <a:blipFill>
            <a:blip r:embed="rId7"/>
            <a:stretch>
              <a:fillRect/>
            </a:stretch>
          </a:blipFill>
        </p:spPr>
      </p:sp>
      <p:grpSp>
        <p:nvGrpSpPr>
          <p:cNvPr id="10" name="Group 10"/>
          <p:cNvGrpSpPr/>
          <p:nvPr/>
        </p:nvGrpSpPr>
        <p:grpSpPr>
          <a:xfrm>
            <a:off x="16488900" y="4532580"/>
            <a:ext cx="1016301" cy="10163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DE59">
                    <a:alpha val="100000"/>
                  </a:srgbClr>
                </a:gs>
                <a:gs pos="100000">
                  <a:srgbClr val="FF914D">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3" name="Freeform 13"/>
          <p:cNvSpPr/>
          <p:nvPr/>
        </p:nvSpPr>
        <p:spPr>
          <a:xfrm>
            <a:off x="16488900" y="4449924"/>
            <a:ext cx="989760" cy="989760"/>
          </a:xfrm>
          <a:custGeom>
            <a:avLst/>
            <a:gdLst/>
            <a:ahLst/>
            <a:cxnLst/>
            <a:rect l="l" t="t" r="r" b="b"/>
            <a:pathLst>
              <a:path w="989760" h="989760">
                <a:moveTo>
                  <a:pt x="0" y="0"/>
                </a:moveTo>
                <a:lnTo>
                  <a:pt x="989760" y="0"/>
                </a:lnTo>
                <a:lnTo>
                  <a:pt x="989760" y="989760"/>
                </a:lnTo>
                <a:lnTo>
                  <a:pt x="0" y="9897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436332" y="374862"/>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9906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15164477" y="238884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831009" y="3198626"/>
            <a:ext cx="1124766" cy="1124766"/>
          </a:xfrm>
          <a:custGeom>
            <a:avLst/>
            <a:gdLst/>
            <a:ahLst/>
            <a:cxnLst/>
            <a:rect l="l" t="t" r="r" b="b"/>
            <a:pathLst>
              <a:path w="1124766" h="1124766">
                <a:moveTo>
                  <a:pt x="0" y="0"/>
                </a:moveTo>
                <a:lnTo>
                  <a:pt x="1124766" y="0"/>
                </a:lnTo>
                <a:lnTo>
                  <a:pt x="1124766" y="1124767"/>
                </a:lnTo>
                <a:lnTo>
                  <a:pt x="0" y="1124767"/>
                </a:lnTo>
                <a:lnTo>
                  <a:pt x="0" y="0"/>
                </a:lnTo>
                <a:close/>
              </a:path>
            </a:pathLst>
          </a:custGeom>
          <a:blipFill>
            <a:blip r:embed="rId6"/>
            <a:stretch>
              <a:fillRect/>
            </a:stretch>
          </a:blipFill>
        </p:spPr>
      </p:sp>
      <p:grpSp>
        <p:nvGrpSpPr>
          <p:cNvPr id="6" name="Group 6"/>
          <p:cNvGrpSpPr/>
          <p:nvPr/>
        </p:nvGrpSpPr>
        <p:grpSpPr>
          <a:xfrm>
            <a:off x="7643523" y="365023"/>
            <a:ext cx="3154980" cy="625577"/>
            <a:chOff x="0" y="0"/>
            <a:chExt cx="830941" cy="164761"/>
          </a:xfrm>
        </p:grpSpPr>
        <p:sp>
          <p:nvSpPr>
            <p:cNvPr id="7" name="Freeform 7"/>
            <p:cNvSpPr/>
            <p:nvPr/>
          </p:nvSpPr>
          <p:spPr>
            <a:xfrm>
              <a:off x="0" y="0"/>
              <a:ext cx="830941" cy="164761"/>
            </a:xfrm>
            <a:custGeom>
              <a:avLst/>
              <a:gdLst/>
              <a:ahLst/>
              <a:cxnLst/>
              <a:rect l="l" t="t" r="r" b="b"/>
              <a:pathLst>
                <a:path w="830941" h="164761">
                  <a:moveTo>
                    <a:pt x="0" y="0"/>
                  </a:moveTo>
                  <a:lnTo>
                    <a:pt x="830941" y="0"/>
                  </a:lnTo>
                  <a:lnTo>
                    <a:pt x="830941" y="164761"/>
                  </a:lnTo>
                  <a:lnTo>
                    <a:pt x="0" y="164761"/>
                  </a:lnTo>
                  <a:close/>
                </a:path>
              </a:pathLst>
            </a:custGeom>
            <a:solidFill>
              <a:srgbClr val="5C2A5F"/>
            </a:solidFill>
          </p:spPr>
        </p:sp>
        <p:sp>
          <p:nvSpPr>
            <p:cNvPr id="8" name="TextBox 8"/>
            <p:cNvSpPr txBox="1"/>
            <p:nvPr/>
          </p:nvSpPr>
          <p:spPr>
            <a:xfrm>
              <a:off x="0" y="-57150"/>
              <a:ext cx="830941"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LA MAQUETTE</a:t>
              </a:r>
            </a:p>
          </p:txBody>
        </p:sp>
      </p:grpSp>
      <p:sp>
        <p:nvSpPr>
          <p:cNvPr id="9" name="Freeform 9"/>
          <p:cNvSpPr/>
          <p:nvPr/>
        </p:nvSpPr>
        <p:spPr>
          <a:xfrm>
            <a:off x="1028700" y="1066800"/>
            <a:ext cx="13708378" cy="2141934"/>
          </a:xfrm>
          <a:custGeom>
            <a:avLst/>
            <a:gdLst/>
            <a:ahLst/>
            <a:cxnLst/>
            <a:rect l="l" t="t" r="r" b="b"/>
            <a:pathLst>
              <a:path w="13708378" h="2141934">
                <a:moveTo>
                  <a:pt x="0" y="0"/>
                </a:moveTo>
                <a:lnTo>
                  <a:pt x="13708378" y="0"/>
                </a:lnTo>
                <a:lnTo>
                  <a:pt x="13708378" y="2141934"/>
                </a:lnTo>
                <a:lnTo>
                  <a:pt x="0" y="2141934"/>
                </a:lnTo>
                <a:lnTo>
                  <a:pt x="0" y="0"/>
                </a:lnTo>
                <a:close/>
              </a:path>
            </a:pathLst>
          </a:custGeom>
          <a:blipFill>
            <a:blip r:embed="rId7"/>
            <a:stretch>
              <a:fillRect/>
            </a:stretch>
          </a:blipFill>
        </p:spPr>
      </p:sp>
      <p:sp>
        <p:nvSpPr>
          <p:cNvPr id="10" name="Freeform 10"/>
          <p:cNvSpPr/>
          <p:nvPr/>
        </p:nvSpPr>
        <p:spPr>
          <a:xfrm>
            <a:off x="1028700" y="3198626"/>
            <a:ext cx="13708378" cy="7088374"/>
          </a:xfrm>
          <a:custGeom>
            <a:avLst/>
            <a:gdLst/>
            <a:ahLst/>
            <a:cxnLst/>
            <a:rect l="l" t="t" r="r" b="b"/>
            <a:pathLst>
              <a:path w="13708378" h="7088374">
                <a:moveTo>
                  <a:pt x="0" y="0"/>
                </a:moveTo>
                <a:lnTo>
                  <a:pt x="13708378" y="0"/>
                </a:lnTo>
                <a:lnTo>
                  <a:pt x="13708378" y="7088374"/>
                </a:lnTo>
                <a:lnTo>
                  <a:pt x="0" y="7088374"/>
                </a:lnTo>
                <a:lnTo>
                  <a:pt x="0" y="0"/>
                </a:lnTo>
                <a:close/>
              </a:path>
            </a:pathLst>
          </a:custGeom>
          <a:blipFill>
            <a:blip r:embed="rId8"/>
            <a:stretch>
              <a:fillRect/>
            </a:stretch>
          </a:blipFill>
        </p:spPr>
      </p:sp>
      <p:grpSp>
        <p:nvGrpSpPr>
          <p:cNvPr id="11" name="Group 11"/>
          <p:cNvGrpSpPr/>
          <p:nvPr/>
        </p:nvGrpSpPr>
        <p:grpSpPr>
          <a:xfrm>
            <a:off x="15871120" y="5238233"/>
            <a:ext cx="1016301" cy="10163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DE59">
                    <a:alpha val="100000"/>
                  </a:srgbClr>
                </a:gs>
                <a:gs pos="100000">
                  <a:srgbClr val="FF914D">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4" name="Freeform 14"/>
          <p:cNvSpPr/>
          <p:nvPr/>
        </p:nvSpPr>
        <p:spPr>
          <a:xfrm>
            <a:off x="15751705" y="5118818"/>
            <a:ext cx="1079304" cy="1079304"/>
          </a:xfrm>
          <a:custGeom>
            <a:avLst/>
            <a:gdLst/>
            <a:ahLst/>
            <a:cxnLst/>
            <a:rect l="l" t="t" r="r" b="b"/>
            <a:pathLst>
              <a:path w="1079304" h="1079304">
                <a:moveTo>
                  <a:pt x="0" y="0"/>
                </a:moveTo>
                <a:lnTo>
                  <a:pt x="1079304" y="0"/>
                </a:lnTo>
                <a:lnTo>
                  <a:pt x="1079304" y="1079303"/>
                </a:lnTo>
                <a:lnTo>
                  <a:pt x="0" y="1079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353676" y="349300"/>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9906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643523" y="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33296" y="799080"/>
            <a:ext cx="1124766" cy="1124766"/>
          </a:xfrm>
          <a:custGeom>
            <a:avLst/>
            <a:gdLst/>
            <a:ahLst/>
            <a:cxnLst/>
            <a:rect l="l" t="t" r="r" b="b"/>
            <a:pathLst>
              <a:path w="1124766" h="1124766">
                <a:moveTo>
                  <a:pt x="0" y="0"/>
                </a:moveTo>
                <a:lnTo>
                  <a:pt x="1124766" y="0"/>
                </a:lnTo>
                <a:lnTo>
                  <a:pt x="1124766" y="1124766"/>
                </a:lnTo>
                <a:lnTo>
                  <a:pt x="0" y="1124766"/>
                </a:lnTo>
                <a:lnTo>
                  <a:pt x="0" y="0"/>
                </a:lnTo>
                <a:close/>
              </a:path>
            </a:pathLst>
          </a:custGeom>
          <a:blipFill>
            <a:blip r:embed="rId6"/>
            <a:stretch>
              <a:fillRect/>
            </a:stretch>
          </a:blipFill>
        </p:spPr>
      </p:sp>
      <p:grpSp>
        <p:nvGrpSpPr>
          <p:cNvPr id="6" name="Group 6"/>
          <p:cNvGrpSpPr/>
          <p:nvPr/>
        </p:nvGrpSpPr>
        <p:grpSpPr>
          <a:xfrm>
            <a:off x="436332" y="1166101"/>
            <a:ext cx="3154980" cy="625577"/>
            <a:chOff x="0" y="0"/>
            <a:chExt cx="830941" cy="164761"/>
          </a:xfrm>
        </p:grpSpPr>
        <p:sp>
          <p:nvSpPr>
            <p:cNvPr id="7" name="Freeform 7"/>
            <p:cNvSpPr/>
            <p:nvPr/>
          </p:nvSpPr>
          <p:spPr>
            <a:xfrm>
              <a:off x="0" y="0"/>
              <a:ext cx="830941" cy="164761"/>
            </a:xfrm>
            <a:custGeom>
              <a:avLst/>
              <a:gdLst/>
              <a:ahLst/>
              <a:cxnLst/>
              <a:rect l="l" t="t" r="r" b="b"/>
              <a:pathLst>
                <a:path w="830941" h="164761">
                  <a:moveTo>
                    <a:pt x="0" y="0"/>
                  </a:moveTo>
                  <a:lnTo>
                    <a:pt x="830941" y="0"/>
                  </a:lnTo>
                  <a:lnTo>
                    <a:pt x="830941" y="164761"/>
                  </a:lnTo>
                  <a:lnTo>
                    <a:pt x="0" y="164761"/>
                  </a:lnTo>
                  <a:close/>
                </a:path>
              </a:pathLst>
            </a:custGeom>
            <a:solidFill>
              <a:srgbClr val="5C2A5F"/>
            </a:solidFill>
          </p:spPr>
        </p:sp>
        <p:sp>
          <p:nvSpPr>
            <p:cNvPr id="8" name="TextBox 8"/>
            <p:cNvSpPr txBox="1"/>
            <p:nvPr/>
          </p:nvSpPr>
          <p:spPr>
            <a:xfrm>
              <a:off x="0" y="-57150"/>
              <a:ext cx="830941"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LA MAQUETTE</a:t>
              </a:r>
            </a:p>
          </p:txBody>
        </p:sp>
      </p:grpSp>
      <p:grpSp>
        <p:nvGrpSpPr>
          <p:cNvPr id="9" name="Group 9"/>
          <p:cNvGrpSpPr/>
          <p:nvPr/>
        </p:nvGrpSpPr>
        <p:grpSpPr>
          <a:xfrm>
            <a:off x="16379270" y="225747"/>
            <a:ext cx="1016301" cy="10163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DE59">
                    <a:alpha val="100000"/>
                  </a:srgbClr>
                </a:gs>
                <a:gs pos="100000">
                  <a:srgbClr val="FF914D">
                    <a:alpha val="100000"/>
                  </a:srgbClr>
                </a:gs>
              </a:gsLst>
              <a:lin ang="0"/>
            </a:gra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2" name="Freeform 12"/>
          <p:cNvSpPr/>
          <p:nvPr/>
        </p:nvSpPr>
        <p:spPr>
          <a:xfrm>
            <a:off x="422089" y="1923846"/>
            <a:ext cx="17865911" cy="7160812"/>
          </a:xfrm>
          <a:custGeom>
            <a:avLst/>
            <a:gdLst/>
            <a:ahLst/>
            <a:cxnLst/>
            <a:rect l="l" t="t" r="r" b="b"/>
            <a:pathLst>
              <a:path w="17865911" h="7160812">
                <a:moveTo>
                  <a:pt x="0" y="0"/>
                </a:moveTo>
                <a:lnTo>
                  <a:pt x="17865911" y="0"/>
                </a:lnTo>
                <a:lnTo>
                  <a:pt x="17865911" y="7160812"/>
                </a:lnTo>
                <a:lnTo>
                  <a:pt x="0" y="7160812"/>
                </a:lnTo>
                <a:lnTo>
                  <a:pt x="0" y="0"/>
                </a:lnTo>
                <a:close/>
              </a:path>
            </a:pathLst>
          </a:custGeom>
          <a:blipFill>
            <a:blip r:embed="rId7"/>
            <a:stretch>
              <a:fillRect t="-1253"/>
            </a:stretch>
          </a:blipFill>
        </p:spPr>
      </p:sp>
      <p:sp>
        <p:nvSpPr>
          <p:cNvPr id="13" name="Freeform 13"/>
          <p:cNvSpPr/>
          <p:nvPr/>
        </p:nvSpPr>
        <p:spPr>
          <a:xfrm>
            <a:off x="16396887" y="225747"/>
            <a:ext cx="940354" cy="940354"/>
          </a:xfrm>
          <a:custGeom>
            <a:avLst/>
            <a:gdLst/>
            <a:ahLst/>
            <a:cxnLst/>
            <a:rect l="l" t="t" r="r" b="b"/>
            <a:pathLst>
              <a:path w="940354" h="940354">
                <a:moveTo>
                  <a:pt x="0" y="0"/>
                </a:moveTo>
                <a:lnTo>
                  <a:pt x="940354" y="0"/>
                </a:lnTo>
                <a:lnTo>
                  <a:pt x="940354" y="940354"/>
                </a:lnTo>
                <a:lnTo>
                  <a:pt x="0" y="9403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215916" y="254050"/>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6565187" y="9906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643523" y="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33296" y="799080"/>
            <a:ext cx="1124766" cy="1124766"/>
          </a:xfrm>
          <a:custGeom>
            <a:avLst/>
            <a:gdLst/>
            <a:ahLst/>
            <a:cxnLst/>
            <a:rect l="l" t="t" r="r" b="b"/>
            <a:pathLst>
              <a:path w="1124766" h="1124766">
                <a:moveTo>
                  <a:pt x="0" y="0"/>
                </a:moveTo>
                <a:lnTo>
                  <a:pt x="1124766" y="0"/>
                </a:lnTo>
                <a:lnTo>
                  <a:pt x="1124766" y="1124766"/>
                </a:lnTo>
                <a:lnTo>
                  <a:pt x="0" y="1124766"/>
                </a:lnTo>
                <a:lnTo>
                  <a:pt x="0" y="0"/>
                </a:lnTo>
                <a:close/>
              </a:path>
            </a:pathLst>
          </a:custGeom>
          <a:blipFill>
            <a:blip r:embed="rId6"/>
            <a:stretch>
              <a:fillRect/>
            </a:stretch>
          </a:blipFill>
        </p:spPr>
      </p:sp>
      <p:grpSp>
        <p:nvGrpSpPr>
          <p:cNvPr id="6" name="Group 6"/>
          <p:cNvGrpSpPr/>
          <p:nvPr/>
        </p:nvGrpSpPr>
        <p:grpSpPr>
          <a:xfrm>
            <a:off x="436332" y="1166101"/>
            <a:ext cx="3154980" cy="625577"/>
            <a:chOff x="0" y="0"/>
            <a:chExt cx="830941" cy="164761"/>
          </a:xfrm>
        </p:grpSpPr>
        <p:sp>
          <p:nvSpPr>
            <p:cNvPr id="7" name="Freeform 7"/>
            <p:cNvSpPr/>
            <p:nvPr/>
          </p:nvSpPr>
          <p:spPr>
            <a:xfrm>
              <a:off x="0" y="0"/>
              <a:ext cx="830941" cy="164761"/>
            </a:xfrm>
            <a:custGeom>
              <a:avLst/>
              <a:gdLst/>
              <a:ahLst/>
              <a:cxnLst/>
              <a:rect l="l" t="t" r="r" b="b"/>
              <a:pathLst>
                <a:path w="830941" h="164761">
                  <a:moveTo>
                    <a:pt x="0" y="0"/>
                  </a:moveTo>
                  <a:lnTo>
                    <a:pt x="830941" y="0"/>
                  </a:lnTo>
                  <a:lnTo>
                    <a:pt x="830941" y="164761"/>
                  </a:lnTo>
                  <a:lnTo>
                    <a:pt x="0" y="164761"/>
                  </a:lnTo>
                  <a:close/>
                </a:path>
              </a:pathLst>
            </a:custGeom>
            <a:solidFill>
              <a:srgbClr val="5C2A5F"/>
            </a:solidFill>
          </p:spPr>
        </p:sp>
        <p:sp>
          <p:nvSpPr>
            <p:cNvPr id="8" name="TextBox 8"/>
            <p:cNvSpPr txBox="1"/>
            <p:nvPr/>
          </p:nvSpPr>
          <p:spPr>
            <a:xfrm>
              <a:off x="0" y="-57150"/>
              <a:ext cx="830941"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LA MAQUETTE</a:t>
              </a:r>
            </a:p>
          </p:txBody>
        </p:sp>
      </p:grpSp>
      <p:grpSp>
        <p:nvGrpSpPr>
          <p:cNvPr id="9" name="Group 9"/>
          <p:cNvGrpSpPr/>
          <p:nvPr/>
        </p:nvGrpSpPr>
        <p:grpSpPr>
          <a:xfrm>
            <a:off x="16627166" y="5051330"/>
            <a:ext cx="1016301" cy="10163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DE59">
                    <a:alpha val="100000"/>
                  </a:srgbClr>
                </a:gs>
                <a:gs pos="100000">
                  <a:srgbClr val="FF914D">
                    <a:alpha val="100000"/>
                  </a:srgbClr>
                </a:gs>
              </a:gsLst>
              <a:lin ang="0"/>
            </a:gra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2" name="Freeform 12"/>
          <p:cNvSpPr/>
          <p:nvPr/>
        </p:nvSpPr>
        <p:spPr>
          <a:xfrm>
            <a:off x="436332" y="1923846"/>
            <a:ext cx="15823523" cy="8287570"/>
          </a:xfrm>
          <a:custGeom>
            <a:avLst/>
            <a:gdLst/>
            <a:ahLst/>
            <a:cxnLst/>
            <a:rect l="l" t="t" r="r" b="b"/>
            <a:pathLst>
              <a:path w="15823523" h="8287570">
                <a:moveTo>
                  <a:pt x="0" y="0"/>
                </a:moveTo>
                <a:lnTo>
                  <a:pt x="15823523" y="0"/>
                </a:lnTo>
                <a:lnTo>
                  <a:pt x="15823523" y="8287570"/>
                </a:lnTo>
                <a:lnTo>
                  <a:pt x="0" y="8287570"/>
                </a:lnTo>
                <a:lnTo>
                  <a:pt x="0" y="0"/>
                </a:lnTo>
                <a:close/>
              </a:path>
            </a:pathLst>
          </a:custGeom>
          <a:blipFill>
            <a:blip r:embed="rId7"/>
            <a:stretch>
              <a:fillRect/>
            </a:stretch>
          </a:blipFill>
        </p:spPr>
      </p:sp>
      <p:sp>
        <p:nvSpPr>
          <p:cNvPr id="13" name="Freeform 13"/>
          <p:cNvSpPr/>
          <p:nvPr/>
        </p:nvSpPr>
        <p:spPr>
          <a:xfrm>
            <a:off x="16682820" y="5051330"/>
            <a:ext cx="904992" cy="904992"/>
          </a:xfrm>
          <a:custGeom>
            <a:avLst/>
            <a:gdLst/>
            <a:ahLst/>
            <a:cxnLst/>
            <a:rect l="l" t="t" r="r" b="b"/>
            <a:pathLst>
              <a:path w="904992" h="904992">
                <a:moveTo>
                  <a:pt x="0" y="0"/>
                </a:moveTo>
                <a:lnTo>
                  <a:pt x="904992" y="0"/>
                </a:lnTo>
                <a:lnTo>
                  <a:pt x="904992" y="904992"/>
                </a:lnTo>
                <a:lnTo>
                  <a:pt x="0" y="904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312507" y="396823"/>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7104355" y="990600"/>
            <a:ext cx="14208711" cy="0"/>
          </a:xfrm>
          <a:prstGeom prst="line">
            <a:avLst/>
          </a:prstGeom>
          <a:ln w="76200" cap="flat">
            <a:solidFill>
              <a:srgbClr val="C23A97"/>
            </a:solidFill>
            <a:prstDash val="solid"/>
            <a:headEnd type="none" w="sm" len="sm"/>
            <a:tailEnd type="none" w="sm" len="sm"/>
          </a:ln>
        </p:spPr>
      </p:sp>
      <p:sp>
        <p:nvSpPr>
          <p:cNvPr id="4" name="Freeform 4"/>
          <p:cNvSpPr/>
          <p:nvPr/>
        </p:nvSpPr>
        <p:spPr>
          <a:xfrm>
            <a:off x="7643523" y="0"/>
            <a:ext cx="1666532" cy="1923846"/>
          </a:xfrm>
          <a:custGeom>
            <a:avLst/>
            <a:gdLst/>
            <a:ahLst/>
            <a:cxnLst/>
            <a:rect l="l" t="t" r="r" b="b"/>
            <a:pathLst>
              <a:path w="1666532" h="1923846">
                <a:moveTo>
                  <a:pt x="0" y="0"/>
                </a:moveTo>
                <a:lnTo>
                  <a:pt x="1666532" y="0"/>
                </a:lnTo>
                <a:lnTo>
                  <a:pt x="1666532" y="1923846"/>
                </a:lnTo>
                <a:lnTo>
                  <a:pt x="0" y="19238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33296" y="799080"/>
            <a:ext cx="1124766" cy="1124766"/>
          </a:xfrm>
          <a:custGeom>
            <a:avLst/>
            <a:gdLst/>
            <a:ahLst/>
            <a:cxnLst/>
            <a:rect l="l" t="t" r="r" b="b"/>
            <a:pathLst>
              <a:path w="1124766" h="1124766">
                <a:moveTo>
                  <a:pt x="0" y="0"/>
                </a:moveTo>
                <a:lnTo>
                  <a:pt x="1124766" y="0"/>
                </a:lnTo>
                <a:lnTo>
                  <a:pt x="1124766" y="1124766"/>
                </a:lnTo>
                <a:lnTo>
                  <a:pt x="0" y="1124766"/>
                </a:lnTo>
                <a:lnTo>
                  <a:pt x="0" y="0"/>
                </a:lnTo>
                <a:close/>
              </a:path>
            </a:pathLst>
          </a:custGeom>
          <a:blipFill>
            <a:blip r:embed="rId6"/>
            <a:stretch>
              <a:fillRect/>
            </a:stretch>
          </a:blipFill>
        </p:spPr>
      </p:sp>
      <p:grpSp>
        <p:nvGrpSpPr>
          <p:cNvPr id="6" name="Group 6"/>
          <p:cNvGrpSpPr/>
          <p:nvPr/>
        </p:nvGrpSpPr>
        <p:grpSpPr>
          <a:xfrm>
            <a:off x="436332" y="1166101"/>
            <a:ext cx="6668023" cy="625577"/>
            <a:chOff x="0" y="0"/>
            <a:chExt cx="1756187" cy="164761"/>
          </a:xfrm>
        </p:grpSpPr>
        <p:sp>
          <p:nvSpPr>
            <p:cNvPr id="7" name="Freeform 7"/>
            <p:cNvSpPr/>
            <p:nvPr/>
          </p:nvSpPr>
          <p:spPr>
            <a:xfrm>
              <a:off x="0" y="0"/>
              <a:ext cx="1756187" cy="164761"/>
            </a:xfrm>
            <a:custGeom>
              <a:avLst/>
              <a:gdLst/>
              <a:ahLst/>
              <a:cxnLst/>
              <a:rect l="l" t="t" r="r" b="b"/>
              <a:pathLst>
                <a:path w="1756187" h="164761">
                  <a:moveTo>
                    <a:pt x="0" y="0"/>
                  </a:moveTo>
                  <a:lnTo>
                    <a:pt x="1756187" y="0"/>
                  </a:lnTo>
                  <a:lnTo>
                    <a:pt x="1756187" y="164761"/>
                  </a:lnTo>
                  <a:lnTo>
                    <a:pt x="0" y="164761"/>
                  </a:lnTo>
                  <a:close/>
                </a:path>
              </a:pathLst>
            </a:custGeom>
            <a:solidFill>
              <a:srgbClr val="5C2A5F"/>
            </a:solidFill>
          </p:spPr>
        </p:sp>
        <p:sp>
          <p:nvSpPr>
            <p:cNvPr id="8" name="TextBox 8"/>
            <p:cNvSpPr txBox="1"/>
            <p:nvPr/>
          </p:nvSpPr>
          <p:spPr>
            <a:xfrm>
              <a:off x="0" y="-57150"/>
              <a:ext cx="1756187" cy="221911"/>
            </a:xfrm>
            <a:prstGeom prst="rect">
              <a:avLst/>
            </a:prstGeom>
          </p:spPr>
          <p:txBody>
            <a:bodyPr lIns="50800" tIns="50800" rIns="50800" bIns="50800" rtlCol="0" anchor="ctr"/>
            <a:lstStyle/>
            <a:p>
              <a:pPr algn="ctr">
                <a:lnSpc>
                  <a:spcPts val="3079"/>
                </a:lnSpc>
              </a:pPr>
              <a:r>
                <a:rPr lang="en-US" sz="2799" spc="111">
                  <a:solidFill>
                    <a:srgbClr val="FFFFFF"/>
                  </a:solidFill>
                  <a:latin typeface="Agrandir Narrow Bold"/>
                </a:rPr>
                <a:t>EXTRAIT DE CODES</a:t>
              </a:r>
            </a:p>
          </p:txBody>
        </p:sp>
      </p:grpSp>
      <p:sp>
        <p:nvSpPr>
          <p:cNvPr id="9" name="Freeform 9"/>
          <p:cNvSpPr/>
          <p:nvPr/>
        </p:nvSpPr>
        <p:spPr>
          <a:xfrm>
            <a:off x="436332" y="1923846"/>
            <a:ext cx="14184855" cy="8363154"/>
          </a:xfrm>
          <a:custGeom>
            <a:avLst/>
            <a:gdLst/>
            <a:ahLst/>
            <a:cxnLst/>
            <a:rect l="l" t="t" r="r" b="b"/>
            <a:pathLst>
              <a:path w="14184855" h="8363154">
                <a:moveTo>
                  <a:pt x="0" y="0"/>
                </a:moveTo>
                <a:lnTo>
                  <a:pt x="14184855" y="0"/>
                </a:lnTo>
                <a:lnTo>
                  <a:pt x="14184855" y="8363154"/>
                </a:lnTo>
                <a:lnTo>
                  <a:pt x="0" y="8363154"/>
                </a:lnTo>
                <a:lnTo>
                  <a:pt x="0" y="0"/>
                </a:lnTo>
                <a:close/>
              </a:path>
            </a:pathLst>
          </a:custGeom>
          <a:blipFill>
            <a:blip r:embed="rId7"/>
            <a:stretch>
              <a:fillRect/>
            </a:stretch>
          </a:blipFill>
        </p:spPr>
      </p:sp>
      <p:grpSp>
        <p:nvGrpSpPr>
          <p:cNvPr id="10" name="Group 10"/>
          <p:cNvGrpSpPr/>
          <p:nvPr/>
        </p:nvGrpSpPr>
        <p:grpSpPr>
          <a:xfrm>
            <a:off x="8071254" y="1894385"/>
            <a:ext cx="6549933" cy="937044"/>
            <a:chOff x="0" y="0"/>
            <a:chExt cx="1725085" cy="246793"/>
          </a:xfrm>
        </p:grpSpPr>
        <p:sp>
          <p:nvSpPr>
            <p:cNvPr id="11" name="Freeform 11"/>
            <p:cNvSpPr/>
            <p:nvPr/>
          </p:nvSpPr>
          <p:spPr>
            <a:xfrm>
              <a:off x="0" y="0"/>
              <a:ext cx="1725085" cy="246793"/>
            </a:xfrm>
            <a:custGeom>
              <a:avLst/>
              <a:gdLst/>
              <a:ahLst/>
              <a:cxnLst/>
              <a:rect l="l" t="t" r="r" b="b"/>
              <a:pathLst>
                <a:path w="1725085" h="246793">
                  <a:moveTo>
                    <a:pt x="0" y="0"/>
                  </a:moveTo>
                  <a:lnTo>
                    <a:pt x="1725085" y="0"/>
                  </a:lnTo>
                  <a:lnTo>
                    <a:pt x="1725085" y="246793"/>
                  </a:lnTo>
                  <a:lnTo>
                    <a:pt x="0" y="246793"/>
                  </a:lnTo>
                  <a:close/>
                </a:path>
              </a:pathLst>
            </a:custGeom>
            <a:solidFill>
              <a:srgbClr val="820B5C"/>
            </a:solidFill>
          </p:spPr>
        </p:sp>
        <p:sp>
          <p:nvSpPr>
            <p:cNvPr id="12" name="TextBox 12"/>
            <p:cNvSpPr txBox="1"/>
            <p:nvPr/>
          </p:nvSpPr>
          <p:spPr>
            <a:xfrm>
              <a:off x="0" y="-28575"/>
              <a:ext cx="1725085" cy="275368"/>
            </a:xfrm>
            <a:prstGeom prst="rect">
              <a:avLst/>
            </a:prstGeom>
          </p:spPr>
          <p:txBody>
            <a:bodyPr lIns="50800" tIns="50800" rIns="50800" bIns="50800" rtlCol="0" anchor="ctr"/>
            <a:lstStyle/>
            <a:p>
              <a:pPr algn="ctr">
                <a:lnSpc>
                  <a:spcPts val="1869"/>
                </a:lnSpc>
              </a:pPr>
              <a:endParaRPr/>
            </a:p>
          </p:txBody>
        </p:sp>
      </p:grpSp>
      <p:sp>
        <p:nvSpPr>
          <p:cNvPr id="13" name="TextBox 13"/>
          <p:cNvSpPr txBox="1"/>
          <p:nvPr/>
        </p:nvSpPr>
        <p:spPr>
          <a:xfrm>
            <a:off x="312507" y="396823"/>
            <a:ext cx="7207191"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réalisation du projet</a:t>
            </a:r>
          </a:p>
        </p:txBody>
      </p:sp>
      <p:sp>
        <p:nvSpPr>
          <p:cNvPr id="14" name="TextBox 14"/>
          <p:cNvSpPr txBox="1"/>
          <p:nvPr/>
        </p:nvSpPr>
        <p:spPr>
          <a:xfrm>
            <a:off x="9144342" y="2021595"/>
            <a:ext cx="4952657" cy="606425"/>
          </a:xfrm>
          <a:prstGeom prst="rect">
            <a:avLst/>
          </a:prstGeom>
        </p:spPr>
        <p:txBody>
          <a:bodyPr wrap="square" lIns="0" tIns="0" rIns="0" bIns="0" rtlCol="0" anchor="t">
            <a:spAutoFit/>
          </a:bodyPr>
          <a:lstStyle/>
          <a:p>
            <a:pPr algn="ctr">
              <a:lnSpc>
                <a:spcPts val="4900"/>
              </a:lnSpc>
            </a:pPr>
            <a:r>
              <a:rPr lang="en-US" sz="3500" dirty="0" err="1">
                <a:solidFill>
                  <a:srgbClr val="FFFFFF"/>
                </a:solidFill>
                <a:latin typeface="DM Sans"/>
              </a:rPr>
              <a:t>registrer_process.php</a:t>
            </a:r>
            <a:endParaRPr lang="en-US" sz="3500" dirty="0">
              <a:solidFill>
                <a:srgbClr val="FFFFFF"/>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321784" y="-377139"/>
            <a:ext cx="20194204" cy="12043089"/>
          </a:xfrm>
          <a:custGeom>
            <a:avLst/>
            <a:gdLst/>
            <a:ahLst/>
            <a:cxnLst/>
            <a:rect l="l" t="t" r="r" b="b"/>
            <a:pathLst>
              <a:path w="20194204" h="12043089">
                <a:moveTo>
                  <a:pt x="0" y="0"/>
                </a:moveTo>
                <a:lnTo>
                  <a:pt x="20194203" y="0"/>
                </a:lnTo>
                <a:lnTo>
                  <a:pt x="20194203"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2340826"/>
            <a:ext cx="3751753" cy="3086100"/>
            <a:chOff x="0" y="0"/>
            <a:chExt cx="988116" cy="812800"/>
          </a:xfrm>
        </p:grpSpPr>
        <p:sp>
          <p:nvSpPr>
            <p:cNvPr id="4" name="Freeform 4"/>
            <p:cNvSpPr/>
            <p:nvPr/>
          </p:nvSpPr>
          <p:spPr>
            <a:xfrm>
              <a:off x="0" y="0"/>
              <a:ext cx="988116" cy="812800"/>
            </a:xfrm>
            <a:custGeom>
              <a:avLst/>
              <a:gdLst/>
              <a:ahLst/>
              <a:cxnLst/>
              <a:rect l="l" t="t" r="r" b="b"/>
              <a:pathLst>
                <a:path w="988116" h="812800">
                  <a:moveTo>
                    <a:pt x="0" y="0"/>
                  </a:moveTo>
                  <a:lnTo>
                    <a:pt x="988116" y="0"/>
                  </a:lnTo>
                  <a:lnTo>
                    <a:pt x="988116" y="812800"/>
                  </a:lnTo>
                  <a:lnTo>
                    <a:pt x="0" y="812800"/>
                  </a:lnTo>
                  <a:close/>
                </a:path>
              </a:pathLst>
            </a:custGeom>
            <a:solidFill>
              <a:srgbClr val="D8E1E9"/>
            </a:solidFill>
          </p:spPr>
        </p:sp>
        <p:sp>
          <p:nvSpPr>
            <p:cNvPr id="5" name="TextBox 5"/>
            <p:cNvSpPr txBox="1"/>
            <p:nvPr/>
          </p:nvSpPr>
          <p:spPr>
            <a:xfrm>
              <a:off x="0" y="-28575"/>
              <a:ext cx="988116" cy="841375"/>
            </a:xfrm>
            <a:prstGeom prst="rect">
              <a:avLst/>
            </a:prstGeom>
          </p:spPr>
          <p:txBody>
            <a:bodyPr lIns="50800" tIns="50800" rIns="50800" bIns="50800" rtlCol="0" anchor="ctr"/>
            <a:lstStyle/>
            <a:p>
              <a:pPr algn="ctr">
                <a:lnSpc>
                  <a:spcPts val="1869"/>
                </a:lnSpc>
              </a:pPr>
              <a:endParaRPr/>
            </a:p>
          </p:txBody>
        </p:sp>
      </p:grpSp>
      <p:sp>
        <p:nvSpPr>
          <p:cNvPr id="6" name="Freeform 6"/>
          <p:cNvSpPr/>
          <p:nvPr/>
        </p:nvSpPr>
        <p:spPr>
          <a:xfrm>
            <a:off x="3655321" y="0"/>
            <a:ext cx="14514963" cy="10046810"/>
          </a:xfrm>
          <a:custGeom>
            <a:avLst/>
            <a:gdLst/>
            <a:ahLst/>
            <a:cxnLst/>
            <a:rect l="l" t="t" r="r" b="b"/>
            <a:pathLst>
              <a:path w="14514963" h="10046810">
                <a:moveTo>
                  <a:pt x="0" y="0"/>
                </a:moveTo>
                <a:lnTo>
                  <a:pt x="14514963" y="0"/>
                </a:lnTo>
                <a:lnTo>
                  <a:pt x="14514963" y="10046810"/>
                </a:lnTo>
                <a:lnTo>
                  <a:pt x="0" y="10046810"/>
                </a:lnTo>
                <a:lnTo>
                  <a:pt x="0" y="0"/>
                </a:lnTo>
                <a:close/>
              </a:path>
            </a:pathLst>
          </a:custGeom>
          <a:blipFill>
            <a:blip r:embed="rId4"/>
            <a:stretch>
              <a:fillRect/>
            </a:stretch>
          </a:blipFill>
          <a:ln w="95250" cap="sq">
            <a:gradFill>
              <a:gsLst>
                <a:gs pos="0">
                  <a:srgbClr val="B34593">
                    <a:alpha val="100000"/>
                  </a:srgbClr>
                </a:gs>
                <a:gs pos="100000">
                  <a:srgbClr val="151F52">
                    <a:alpha val="100000"/>
                  </a:srgbClr>
                </a:gs>
              </a:gsLst>
              <a:lin ang="5400000"/>
            </a:gradFill>
            <a:prstDash val="solid"/>
            <a:miter/>
          </a:ln>
        </p:spPr>
      </p:sp>
      <p:sp>
        <p:nvSpPr>
          <p:cNvPr id="7" name="AutoShape 7"/>
          <p:cNvSpPr/>
          <p:nvPr/>
        </p:nvSpPr>
        <p:spPr>
          <a:xfrm flipH="1">
            <a:off x="-12927048" y="4583362"/>
            <a:ext cx="16582369" cy="0"/>
          </a:xfrm>
          <a:prstGeom prst="line">
            <a:avLst/>
          </a:prstGeom>
          <a:ln w="76200" cap="flat">
            <a:gradFill>
              <a:gsLst>
                <a:gs pos="0">
                  <a:srgbClr val="B34593">
                    <a:alpha val="100000"/>
                  </a:srgbClr>
                </a:gs>
                <a:gs pos="100000">
                  <a:srgbClr val="151F52">
                    <a:alpha val="100000"/>
                  </a:srgbClr>
                </a:gs>
              </a:gsLst>
              <a:lin ang="5400000"/>
            </a:gradFill>
            <a:prstDash val="solid"/>
            <a:headEnd type="none" w="sm" len="sm"/>
            <a:tailEnd type="none" w="sm" len="sm"/>
          </a:ln>
        </p:spPr>
      </p:sp>
      <p:sp>
        <p:nvSpPr>
          <p:cNvPr id="8" name="Freeform 8"/>
          <p:cNvSpPr/>
          <p:nvPr/>
        </p:nvSpPr>
        <p:spPr>
          <a:xfrm>
            <a:off x="689925" y="964889"/>
            <a:ext cx="2261762" cy="2261762"/>
          </a:xfrm>
          <a:custGeom>
            <a:avLst/>
            <a:gdLst/>
            <a:ahLst/>
            <a:cxnLst/>
            <a:rect l="l" t="t" r="r" b="b"/>
            <a:pathLst>
              <a:path w="2261762" h="2261762">
                <a:moveTo>
                  <a:pt x="0" y="0"/>
                </a:moveTo>
                <a:lnTo>
                  <a:pt x="2261762" y="0"/>
                </a:lnTo>
                <a:lnTo>
                  <a:pt x="2261762" y="2261762"/>
                </a:lnTo>
                <a:lnTo>
                  <a:pt x="0" y="2261762"/>
                </a:lnTo>
                <a:lnTo>
                  <a:pt x="0" y="0"/>
                </a:lnTo>
                <a:close/>
              </a:path>
            </a:pathLst>
          </a:custGeom>
          <a:blipFill>
            <a:blip r:embed="rId5"/>
            <a:stretch>
              <a:fillRect/>
            </a:stretch>
          </a:blipFill>
        </p:spPr>
      </p:sp>
      <p:sp>
        <p:nvSpPr>
          <p:cNvPr id="9" name="TextBox 9"/>
          <p:cNvSpPr txBox="1"/>
          <p:nvPr/>
        </p:nvSpPr>
        <p:spPr>
          <a:xfrm>
            <a:off x="-110141" y="3493351"/>
            <a:ext cx="3861894" cy="771525"/>
          </a:xfrm>
          <a:prstGeom prst="rect">
            <a:avLst/>
          </a:prstGeom>
        </p:spPr>
        <p:txBody>
          <a:bodyPr lIns="0" tIns="0" rIns="0" bIns="0" rtlCol="0" anchor="t">
            <a:spAutoFit/>
          </a:bodyPr>
          <a:lstStyle/>
          <a:p>
            <a:pPr algn="ctr">
              <a:lnSpc>
                <a:spcPts val="3000"/>
              </a:lnSpc>
            </a:pPr>
            <a:r>
              <a:rPr lang="en-US" sz="2500" spc="252">
                <a:solidFill>
                  <a:srgbClr val="5C2A5F"/>
                </a:solidFill>
                <a:latin typeface="Days"/>
              </a:rPr>
              <a:t>AXES D’AMELIORATION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993831" y="0"/>
            <a:ext cx="7637804" cy="10287000"/>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6" name="AutoShape 6"/>
          <p:cNvSpPr/>
          <p:nvPr/>
        </p:nvSpPr>
        <p:spPr>
          <a:xfrm flipH="1">
            <a:off x="2057638" y="1724730"/>
            <a:ext cx="7939450" cy="0"/>
          </a:xfrm>
          <a:prstGeom prst="line">
            <a:avLst/>
          </a:prstGeom>
          <a:ln w="76200" cap="flat">
            <a:solidFill>
              <a:srgbClr val="C23A97"/>
            </a:solidFill>
            <a:prstDash val="solid"/>
            <a:headEnd type="none" w="sm" len="sm"/>
            <a:tailEnd type="none" w="sm" len="sm"/>
          </a:ln>
        </p:spPr>
      </p:sp>
      <p:sp>
        <p:nvSpPr>
          <p:cNvPr id="7" name="TextBox 7"/>
          <p:cNvSpPr txBox="1"/>
          <p:nvPr/>
        </p:nvSpPr>
        <p:spPr>
          <a:xfrm>
            <a:off x="2057638" y="1921571"/>
            <a:ext cx="8050987" cy="8224442"/>
          </a:xfrm>
          <a:prstGeom prst="rect">
            <a:avLst/>
          </a:prstGeom>
        </p:spPr>
        <p:txBody>
          <a:bodyPr lIns="0" tIns="0" rIns="0" bIns="0" rtlCol="0" anchor="t">
            <a:spAutoFit/>
          </a:bodyPr>
          <a:lstStyle/>
          <a:p>
            <a:pPr algn="just">
              <a:lnSpc>
                <a:spcPts val="5088"/>
              </a:lnSpc>
            </a:pPr>
            <a:r>
              <a:rPr lang="en-US" sz="2400">
                <a:solidFill>
                  <a:srgbClr val="000000"/>
                </a:solidFill>
                <a:latin typeface="Open Sauce Light"/>
              </a:rPr>
              <a:t>Dans le cadre du projet de développement du site web de billetterie pour la Coupe d'Asie des nations de football AFC au Qatar 2023, il est essentiel de souligner les progrès réalisés jusqu'à présent ainsi que les pistes d'amélioration pour l'avenir. Malgré les efforts déployés pour concevoir une plateforme conviviale et sécurisée, il reste des opportunités pour renforcer l'expérience utilisateur et maximiser l'impact du site web. En identifiant les axes d'amélioration tels que l'interface utilisateur, la performance du site et le support clientèle, nous pouvons orienter nos efforts vers l'atteinte de nos objectifs finaux. En bref, nous avons beaucoup appris.</a:t>
            </a:r>
          </a:p>
        </p:txBody>
      </p:sp>
      <p:sp>
        <p:nvSpPr>
          <p:cNvPr id="8" name="TextBox 8"/>
          <p:cNvSpPr txBox="1"/>
          <p:nvPr/>
        </p:nvSpPr>
        <p:spPr>
          <a:xfrm>
            <a:off x="2057638" y="693118"/>
            <a:ext cx="6864210" cy="804170"/>
          </a:xfrm>
          <a:prstGeom prst="rect">
            <a:avLst/>
          </a:prstGeom>
        </p:spPr>
        <p:txBody>
          <a:bodyPr lIns="0" tIns="0" rIns="0" bIns="0" rtlCol="0" anchor="t">
            <a:spAutoFit/>
          </a:bodyPr>
          <a:lstStyle/>
          <a:p>
            <a:pPr algn="l">
              <a:lnSpc>
                <a:spcPts val="6151"/>
              </a:lnSpc>
            </a:pPr>
            <a:r>
              <a:rPr lang="en-US" sz="5592" spc="866">
                <a:solidFill>
                  <a:srgbClr val="000000"/>
                </a:solidFill>
                <a:latin typeface="Open Sauce Medium"/>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93871" y="1456042"/>
            <a:ext cx="15565429" cy="7619050"/>
            <a:chOff x="0" y="0"/>
            <a:chExt cx="4099537" cy="2006663"/>
          </a:xfrm>
        </p:grpSpPr>
        <p:sp>
          <p:nvSpPr>
            <p:cNvPr id="4" name="Freeform 4"/>
            <p:cNvSpPr/>
            <p:nvPr/>
          </p:nvSpPr>
          <p:spPr>
            <a:xfrm>
              <a:off x="0" y="0"/>
              <a:ext cx="4099537" cy="2006663"/>
            </a:xfrm>
            <a:custGeom>
              <a:avLst/>
              <a:gdLst/>
              <a:ahLst/>
              <a:cxnLst/>
              <a:rect l="l" t="t" r="r" b="b"/>
              <a:pathLst>
                <a:path w="4099537" h="2006663">
                  <a:moveTo>
                    <a:pt x="0" y="0"/>
                  </a:moveTo>
                  <a:lnTo>
                    <a:pt x="4099537" y="0"/>
                  </a:lnTo>
                  <a:lnTo>
                    <a:pt x="4099537" y="2006663"/>
                  </a:lnTo>
                  <a:lnTo>
                    <a:pt x="0" y="2006663"/>
                  </a:lnTo>
                  <a:close/>
                </a:path>
              </a:pathLst>
            </a:custGeom>
            <a:solidFill>
              <a:srgbClr val="F5F5F5"/>
            </a:solidFill>
            <a:ln w="38100" cap="sq">
              <a:gradFill>
                <a:gsLst>
                  <a:gs pos="0">
                    <a:srgbClr val="B34593">
                      <a:alpha val="100000"/>
                    </a:srgbClr>
                  </a:gs>
                  <a:gs pos="100000">
                    <a:srgbClr val="151F52">
                      <a:alpha val="100000"/>
                    </a:srgbClr>
                  </a:gs>
                </a:gsLst>
                <a:lin ang="5400000"/>
              </a:gradFill>
              <a:prstDash val="solid"/>
              <a:miter/>
            </a:ln>
          </p:spPr>
        </p:sp>
        <p:sp>
          <p:nvSpPr>
            <p:cNvPr id="5" name="TextBox 5"/>
            <p:cNvSpPr txBox="1"/>
            <p:nvPr/>
          </p:nvSpPr>
          <p:spPr>
            <a:xfrm>
              <a:off x="0" y="-28575"/>
              <a:ext cx="4099537"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V="1">
            <a:off x="6181683" y="2040440"/>
            <a:ext cx="0" cy="6468981"/>
          </a:xfrm>
          <a:prstGeom prst="line">
            <a:avLst/>
          </a:prstGeom>
          <a:ln w="38100" cap="flat">
            <a:solidFill>
              <a:srgbClr val="192253"/>
            </a:solidFill>
            <a:prstDash val="solid"/>
            <a:headEnd type="none" w="sm" len="sm"/>
            <a:tailEnd type="none" w="sm" len="sm"/>
          </a:ln>
        </p:spPr>
      </p:sp>
      <p:grpSp>
        <p:nvGrpSpPr>
          <p:cNvPr id="7" name="Group 7"/>
          <p:cNvGrpSpPr>
            <a:grpSpLocks noChangeAspect="1"/>
          </p:cNvGrpSpPr>
          <p:nvPr/>
        </p:nvGrpSpPr>
        <p:grpSpPr>
          <a:xfrm>
            <a:off x="5996723" y="1855481"/>
            <a:ext cx="369918" cy="3699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a:off x="5996723" y="3488935"/>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a:off x="5996723" y="8324462"/>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a:off x="5996723" y="6004439"/>
            <a:ext cx="369918" cy="3699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5" name="Freeform 15"/>
          <p:cNvSpPr/>
          <p:nvPr/>
        </p:nvSpPr>
        <p:spPr>
          <a:xfrm rot="-5145594">
            <a:off x="-18495" y="2115298"/>
            <a:ext cx="8417334" cy="4382254"/>
          </a:xfrm>
          <a:custGeom>
            <a:avLst/>
            <a:gdLst/>
            <a:ahLst/>
            <a:cxnLst/>
            <a:rect l="l" t="t" r="r" b="b"/>
            <a:pathLst>
              <a:path w="8417334" h="4382254">
                <a:moveTo>
                  <a:pt x="0" y="0"/>
                </a:moveTo>
                <a:lnTo>
                  <a:pt x="8417334" y="0"/>
                </a:lnTo>
                <a:lnTo>
                  <a:pt x="8417334" y="4382254"/>
                </a:lnTo>
                <a:lnTo>
                  <a:pt x="0" y="4382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a:grpSpLocks noChangeAspect="1"/>
          </p:cNvGrpSpPr>
          <p:nvPr/>
        </p:nvGrpSpPr>
        <p:grpSpPr>
          <a:xfrm>
            <a:off x="6030813" y="7283908"/>
            <a:ext cx="369918" cy="369918"/>
            <a:chOff x="6705600" y="1371600"/>
            <a:chExt cx="10972800" cy="10972800"/>
          </a:xfrm>
        </p:grpSpPr>
        <p:sp>
          <p:nvSpPr>
            <p:cNvPr id="17" name="Freeform 1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8" name="Freeform 18"/>
          <p:cNvSpPr/>
          <p:nvPr/>
        </p:nvSpPr>
        <p:spPr>
          <a:xfrm>
            <a:off x="12186734" y="3858854"/>
            <a:ext cx="4174191" cy="4174191"/>
          </a:xfrm>
          <a:custGeom>
            <a:avLst/>
            <a:gdLst/>
            <a:ahLst/>
            <a:cxnLst/>
            <a:rect l="l" t="t" r="r" b="b"/>
            <a:pathLst>
              <a:path w="4174191" h="4174191">
                <a:moveTo>
                  <a:pt x="0" y="0"/>
                </a:moveTo>
                <a:lnTo>
                  <a:pt x="4174192" y="0"/>
                </a:lnTo>
                <a:lnTo>
                  <a:pt x="4174192" y="4174191"/>
                </a:lnTo>
                <a:lnTo>
                  <a:pt x="0" y="4174191"/>
                </a:lnTo>
                <a:lnTo>
                  <a:pt x="0" y="0"/>
                </a:lnTo>
                <a:close/>
              </a:path>
            </a:pathLst>
          </a:custGeom>
          <a:blipFill>
            <a:blip r:embed="rId6"/>
            <a:stretch>
              <a:fillRect/>
            </a:stretch>
          </a:blipFill>
        </p:spPr>
      </p:sp>
      <p:grpSp>
        <p:nvGrpSpPr>
          <p:cNvPr id="19" name="Group 19"/>
          <p:cNvGrpSpPr/>
          <p:nvPr/>
        </p:nvGrpSpPr>
        <p:grpSpPr>
          <a:xfrm>
            <a:off x="6030813" y="3957790"/>
            <a:ext cx="301740" cy="697270"/>
            <a:chOff x="0" y="0"/>
            <a:chExt cx="406400" cy="939122"/>
          </a:xfrm>
        </p:grpSpPr>
        <p:sp>
          <p:nvSpPr>
            <p:cNvPr id="20" name="Freeform 20"/>
            <p:cNvSpPr/>
            <p:nvPr/>
          </p:nvSpPr>
          <p:spPr>
            <a:xfrm>
              <a:off x="0" y="0"/>
              <a:ext cx="406400" cy="939122"/>
            </a:xfrm>
            <a:custGeom>
              <a:avLst/>
              <a:gdLst/>
              <a:ahLst/>
              <a:cxnLst/>
              <a:rect l="l" t="t" r="r" b="b"/>
              <a:pathLst>
                <a:path w="406400" h="939122">
                  <a:moveTo>
                    <a:pt x="203200" y="939122"/>
                  </a:moveTo>
                  <a:lnTo>
                    <a:pt x="0" y="532722"/>
                  </a:lnTo>
                  <a:lnTo>
                    <a:pt x="203200" y="532722"/>
                  </a:lnTo>
                  <a:lnTo>
                    <a:pt x="203200" y="0"/>
                  </a:lnTo>
                  <a:lnTo>
                    <a:pt x="203200" y="0"/>
                  </a:lnTo>
                  <a:lnTo>
                    <a:pt x="203200" y="532722"/>
                  </a:lnTo>
                  <a:lnTo>
                    <a:pt x="406400" y="532722"/>
                  </a:lnTo>
                  <a:lnTo>
                    <a:pt x="203200" y="939122"/>
                  </a:lnTo>
                  <a:close/>
                </a:path>
              </a:pathLst>
            </a:custGeom>
            <a:gradFill rotWithShape="1">
              <a:gsLst>
                <a:gs pos="0">
                  <a:srgbClr val="B34593">
                    <a:alpha val="100000"/>
                  </a:srgbClr>
                </a:gs>
                <a:gs pos="100000">
                  <a:srgbClr val="151F52">
                    <a:alpha val="100000"/>
                  </a:srgbClr>
                </a:gs>
              </a:gsLst>
              <a:lin ang="5400000"/>
            </a:gradFill>
          </p:spPr>
        </p:sp>
        <p:sp>
          <p:nvSpPr>
            <p:cNvPr id="21" name="TextBox 21"/>
            <p:cNvSpPr txBox="1"/>
            <p:nvPr/>
          </p:nvSpPr>
          <p:spPr>
            <a:xfrm>
              <a:off x="203200" y="-28575"/>
              <a:ext cx="0" cy="866097"/>
            </a:xfrm>
            <a:prstGeom prst="rect">
              <a:avLst/>
            </a:prstGeom>
          </p:spPr>
          <p:txBody>
            <a:bodyPr lIns="50800" tIns="50800" rIns="50800" bIns="50800" rtlCol="0" anchor="ctr"/>
            <a:lstStyle/>
            <a:p>
              <a:pPr algn="ctr">
                <a:lnSpc>
                  <a:spcPts val="1869"/>
                </a:lnSpc>
              </a:pPr>
              <a:endParaRPr/>
            </a:p>
          </p:txBody>
        </p:sp>
      </p:grpSp>
      <p:sp>
        <p:nvSpPr>
          <p:cNvPr id="22" name="TextBox 22"/>
          <p:cNvSpPr txBox="1"/>
          <p:nvPr/>
        </p:nvSpPr>
        <p:spPr>
          <a:xfrm>
            <a:off x="2612254" y="3896875"/>
            <a:ext cx="2422444" cy="866725"/>
          </a:xfrm>
          <a:prstGeom prst="rect">
            <a:avLst/>
          </a:prstGeom>
        </p:spPr>
        <p:txBody>
          <a:bodyPr lIns="0" tIns="0" rIns="0" bIns="0" rtlCol="0" anchor="t">
            <a:spAutoFit/>
          </a:bodyPr>
          <a:lstStyle/>
          <a:p>
            <a:pPr algn="just">
              <a:lnSpc>
                <a:spcPts val="6600"/>
              </a:lnSpc>
            </a:pPr>
            <a:r>
              <a:rPr lang="en-US" sz="6000" spc="792">
                <a:solidFill>
                  <a:srgbClr val="5C2A5F"/>
                </a:solidFill>
                <a:latin typeface="Open Sauce Medium"/>
              </a:rPr>
              <a:t>PLAN</a:t>
            </a:r>
          </a:p>
        </p:txBody>
      </p:sp>
      <p:sp>
        <p:nvSpPr>
          <p:cNvPr id="23" name="TextBox 23"/>
          <p:cNvSpPr txBox="1"/>
          <p:nvPr/>
        </p:nvSpPr>
        <p:spPr>
          <a:xfrm>
            <a:off x="6691376" y="1809935"/>
            <a:ext cx="5260448" cy="480010"/>
          </a:xfrm>
          <a:prstGeom prst="rect">
            <a:avLst/>
          </a:prstGeom>
        </p:spPr>
        <p:txBody>
          <a:bodyPr lIns="0" tIns="0" rIns="0" bIns="0" rtlCol="0" anchor="t">
            <a:spAutoFit/>
          </a:bodyPr>
          <a:lstStyle/>
          <a:p>
            <a:pPr algn="just">
              <a:lnSpc>
                <a:spcPts val="3630"/>
              </a:lnSpc>
            </a:pPr>
            <a:r>
              <a:rPr lang="en-US" sz="3300" spc="105">
                <a:solidFill>
                  <a:srgbClr val="820B5C"/>
                </a:solidFill>
                <a:latin typeface="Open Sauce Medium"/>
              </a:rPr>
              <a:t>INTRODUCTION</a:t>
            </a:r>
          </a:p>
        </p:txBody>
      </p:sp>
      <p:sp>
        <p:nvSpPr>
          <p:cNvPr id="24" name="TextBox 24"/>
          <p:cNvSpPr txBox="1"/>
          <p:nvPr/>
        </p:nvSpPr>
        <p:spPr>
          <a:xfrm>
            <a:off x="6698061" y="8278941"/>
            <a:ext cx="5260448" cy="480010"/>
          </a:xfrm>
          <a:prstGeom prst="rect">
            <a:avLst/>
          </a:prstGeom>
        </p:spPr>
        <p:txBody>
          <a:bodyPr lIns="0" tIns="0" rIns="0" bIns="0" rtlCol="0" anchor="t">
            <a:spAutoFit/>
          </a:bodyPr>
          <a:lstStyle/>
          <a:p>
            <a:pPr algn="just">
              <a:lnSpc>
                <a:spcPts val="3630"/>
              </a:lnSpc>
            </a:pPr>
            <a:r>
              <a:rPr lang="en-US" sz="3300" spc="105">
                <a:solidFill>
                  <a:srgbClr val="820B5C"/>
                </a:solidFill>
                <a:latin typeface="Open Sauce Medium"/>
              </a:rPr>
              <a:t>CONCLUSION</a:t>
            </a:r>
          </a:p>
        </p:txBody>
      </p:sp>
      <p:sp>
        <p:nvSpPr>
          <p:cNvPr id="25" name="TextBox 25"/>
          <p:cNvSpPr txBox="1"/>
          <p:nvPr/>
        </p:nvSpPr>
        <p:spPr>
          <a:xfrm>
            <a:off x="6691376" y="3420729"/>
            <a:ext cx="4536547"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Le cahier de charge</a:t>
            </a:r>
          </a:p>
        </p:txBody>
      </p:sp>
      <p:sp>
        <p:nvSpPr>
          <p:cNvPr id="26" name="TextBox 26"/>
          <p:cNvSpPr txBox="1"/>
          <p:nvPr/>
        </p:nvSpPr>
        <p:spPr>
          <a:xfrm>
            <a:off x="6786934" y="5936232"/>
            <a:ext cx="3650082"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La réalisation</a:t>
            </a:r>
          </a:p>
        </p:txBody>
      </p:sp>
      <p:sp>
        <p:nvSpPr>
          <p:cNvPr id="27" name="TextBox 27"/>
          <p:cNvSpPr txBox="1"/>
          <p:nvPr/>
        </p:nvSpPr>
        <p:spPr>
          <a:xfrm>
            <a:off x="6786934" y="7215701"/>
            <a:ext cx="4536547"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Axes d’amélioration</a:t>
            </a:r>
          </a:p>
        </p:txBody>
      </p:sp>
      <p:sp>
        <p:nvSpPr>
          <p:cNvPr id="28" name="TextBox 28"/>
          <p:cNvSpPr txBox="1"/>
          <p:nvPr/>
        </p:nvSpPr>
        <p:spPr>
          <a:xfrm>
            <a:off x="11549387" y="2532849"/>
            <a:ext cx="5448886" cy="1141045"/>
          </a:xfrm>
          <a:prstGeom prst="rect">
            <a:avLst/>
          </a:prstGeom>
        </p:spPr>
        <p:txBody>
          <a:bodyPr lIns="0" tIns="0" rIns="0" bIns="0" rtlCol="0" anchor="t">
            <a:spAutoFit/>
          </a:bodyPr>
          <a:lstStyle/>
          <a:p>
            <a:pPr algn="ctr">
              <a:lnSpc>
                <a:spcPts val="4439"/>
              </a:lnSpc>
            </a:pPr>
            <a:r>
              <a:rPr lang="en-US" sz="3999" spc="127">
                <a:solidFill>
                  <a:srgbClr val="474A28"/>
                </a:solidFill>
                <a:latin typeface="Days"/>
              </a:rPr>
              <a:t> Asian Cup Qatar </a:t>
            </a:r>
            <a:r>
              <a:rPr lang="en-US" sz="3999" spc="127">
                <a:solidFill>
                  <a:srgbClr val="5C2A5F"/>
                </a:solidFill>
                <a:latin typeface="Days"/>
              </a:rPr>
              <a:t>2023</a:t>
            </a:r>
          </a:p>
        </p:txBody>
      </p:sp>
      <p:sp>
        <p:nvSpPr>
          <p:cNvPr id="29" name="TextBox 29"/>
          <p:cNvSpPr txBox="1"/>
          <p:nvPr/>
        </p:nvSpPr>
        <p:spPr>
          <a:xfrm>
            <a:off x="6698061" y="4890334"/>
            <a:ext cx="4536547"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Conception</a:t>
            </a:r>
          </a:p>
        </p:txBody>
      </p:sp>
      <p:grpSp>
        <p:nvGrpSpPr>
          <p:cNvPr id="30" name="Group 30"/>
          <p:cNvGrpSpPr>
            <a:grpSpLocks noChangeAspect="1"/>
          </p:cNvGrpSpPr>
          <p:nvPr/>
        </p:nvGrpSpPr>
        <p:grpSpPr>
          <a:xfrm>
            <a:off x="6030813" y="4958541"/>
            <a:ext cx="369918" cy="369918"/>
            <a:chOff x="6705600" y="1371600"/>
            <a:chExt cx="10972800" cy="10972800"/>
          </a:xfrm>
        </p:grpSpPr>
        <p:sp>
          <p:nvSpPr>
            <p:cNvPr id="31" name="Freeform 3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32" name="Group 32"/>
          <p:cNvGrpSpPr/>
          <p:nvPr/>
        </p:nvGrpSpPr>
        <p:grpSpPr>
          <a:xfrm>
            <a:off x="6030813" y="6358050"/>
            <a:ext cx="301740" cy="697270"/>
            <a:chOff x="0" y="0"/>
            <a:chExt cx="406400" cy="939122"/>
          </a:xfrm>
        </p:grpSpPr>
        <p:sp>
          <p:nvSpPr>
            <p:cNvPr id="33" name="Freeform 33"/>
            <p:cNvSpPr/>
            <p:nvPr/>
          </p:nvSpPr>
          <p:spPr>
            <a:xfrm>
              <a:off x="0" y="0"/>
              <a:ext cx="406400" cy="939122"/>
            </a:xfrm>
            <a:custGeom>
              <a:avLst/>
              <a:gdLst/>
              <a:ahLst/>
              <a:cxnLst/>
              <a:rect l="l" t="t" r="r" b="b"/>
              <a:pathLst>
                <a:path w="406400" h="939122">
                  <a:moveTo>
                    <a:pt x="203200" y="939122"/>
                  </a:moveTo>
                  <a:lnTo>
                    <a:pt x="0" y="532722"/>
                  </a:lnTo>
                  <a:lnTo>
                    <a:pt x="203200" y="532722"/>
                  </a:lnTo>
                  <a:lnTo>
                    <a:pt x="203200" y="0"/>
                  </a:lnTo>
                  <a:lnTo>
                    <a:pt x="203200" y="0"/>
                  </a:lnTo>
                  <a:lnTo>
                    <a:pt x="203200" y="532722"/>
                  </a:lnTo>
                  <a:lnTo>
                    <a:pt x="406400" y="532722"/>
                  </a:lnTo>
                  <a:lnTo>
                    <a:pt x="203200" y="939122"/>
                  </a:lnTo>
                  <a:close/>
                </a:path>
              </a:pathLst>
            </a:custGeom>
            <a:gradFill rotWithShape="1">
              <a:gsLst>
                <a:gs pos="0">
                  <a:srgbClr val="B34593">
                    <a:alpha val="100000"/>
                  </a:srgbClr>
                </a:gs>
                <a:gs pos="100000">
                  <a:srgbClr val="151F52">
                    <a:alpha val="100000"/>
                  </a:srgbClr>
                </a:gs>
              </a:gsLst>
              <a:lin ang="5400000"/>
            </a:gradFill>
          </p:spPr>
        </p:sp>
        <p:sp>
          <p:nvSpPr>
            <p:cNvPr id="34" name="TextBox 34"/>
            <p:cNvSpPr txBox="1"/>
            <p:nvPr/>
          </p:nvSpPr>
          <p:spPr>
            <a:xfrm>
              <a:off x="203200" y="-28575"/>
              <a:ext cx="0" cy="866097"/>
            </a:xfrm>
            <a:prstGeom prst="rect">
              <a:avLst/>
            </a:prstGeom>
          </p:spPr>
          <p:txBody>
            <a:bodyPr lIns="50800" tIns="50800" rIns="50800" bIns="50800" rtlCol="0" anchor="ctr"/>
            <a:lstStyle/>
            <a:p>
              <a:pPr algn="ctr">
                <a:lnSpc>
                  <a:spcPts val="1869"/>
                </a:lnSpc>
              </a:pPr>
              <a:endParaRPr/>
            </a:p>
          </p:txBody>
        </p:sp>
      </p:grpSp>
      <p:grpSp>
        <p:nvGrpSpPr>
          <p:cNvPr id="35" name="Group 35"/>
          <p:cNvGrpSpPr>
            <a:grpSpLocks noChangeAspect="1"/>
          </p:cNvGrpSpPr>
          <p:nvPr/>
        </p:nvGrpSpPr>
        <p:grpSpPr>
          <a:xfrm>
            <a:off x="5996723" y="2672208"/>
            <a:ext cx="369918" cy="369918"/>
            <a:chOff x="6705600" y="1371600"/>
            <a:chExt cx="10972800" cy="10972800"/>
          </a:xfrm>
        </p:grpSpPr>
        <p:sp>
          <p:nvSpPr>
            <p:cNvPr id="36" name="Freeform 3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37" name="TextBox 37"/>
          <p:cNvSpPr txBox="1"/>
          <p:nvPr/>
        </p:nvSpPr>
        <p:spPr>
          <a:xfrm>
            <a:off x="6698061" y="2650959"/>
            <a:ext cx="4536547"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L’équipe</a:t>
            </a:r>
          </a:p>
        </p:txBody>
      </p:sp>
      <p:sp>
        <p:nvSpPr>
          <p:cNvPr id="38" name="AutoShape 38"/>
          <p:cNvSpPr/>
          <p:nvPr/>
        </p:nvSpPr>
        <p:spPr>
          <a:xfrm>
            <a:off x="-1552249" y="4871284"/>
            <a:ext cx="6492240" cy="0"/>
          </a:xfrm>
          <a:prstGeom prst="line">
            <a:avLst/>
          </a:prstGeom>
          <a:ln w="85725" cap="flat">
            <a:gradFill>
              <a:gsLst>
                <a:gs pos="0">
                  <a:srgbClr val="B34593">
                    <a:alpha val="100000"/>
                  </a:srgbClr>
                </a:gs>
                <a:gs pos="100000">
                  <a:srgbClr val="151F52">
                    <a:alpha val="100000"/>
                  </a:srgbClr>
                </a:gs>
              </a:gsLst>
              <a:lin ang="5400000"/>
            </a:gradFill>
            <a:prstDash val="solid"/>
            <a:headEnd type="diamond" w="lg" len="lg"/>
            <a:tailEnd type="diamond" w="lg" len="lg"/>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2467" r="-2467"/>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6" name="AutoShape 6"/>
          <p:cNvSpPr/>
          <p:nvPr/>
        </p:nvSpPr>
        <p:spPr>
          <a:xfrm flipH="1">
            <a:off x="1204550" y="4770055"/>
            <a:ext cx="7939450" cy="0"/>
          </a:xfrm>
          <a:prstGeom prst="line">
            <a:avLst/>
          </a:prstGeom>
          <a:ln w="76200" cap="flat">
            <a:solidFill>
              <a:srgbClr val="C23A97"/>
            </a:solidFill>
            <a:prstDash val="solid"/>
            <a:headEnd type="none" w="sm" len="sm"/>
            <a:tailEnd type="none" w="sm" len="sm"/>
          </a:ln>
        </p:spPr>
      </p:sp>
      <p:grpSp>
        <p:nvGrpSpPr>
          <p:cNvPr id="7" name="Group 7"/>
          <p:cNvGrpSpPr/>
          <p:nvPr/>
        </p:nvGrpSpPr>
        <p:grpSpPr>
          <a:xfrm>
            <a:off x="1493846" y="7274280"/>
            <a:ext cx="8080371" cy="2479956"/>
            <a:chOff x="0" y="0"/>
            <a:chExt cx="2128164" cy="653157"/>
          </a:xfrm>
        </p:grpSpPr>
        <p:sp>
          <p:nvSpPr>
            <p:cNvPr id="8" name="Freeform 8"/>
            <p:cNvSpPr/>
            <p:nvPr/>
          </p:nvSpPr>
          <p:spPr>
            <a:xfrm>
              <a:off x="0" y="0"/>
              <a:ext cx="2128164" cy="653157"/>
            </a:xfrm>
            <a:custGeom>
              <a:avLst/>
              <a:gdLst/>
              <a:ahLst/>
              <a:cxnLst/>
              <a:rect l="l" t="t" r="r" b="b"/>
              <a:pathLst>
                <a:path w="2128164" h="653157">
                  <a:moveTo>
                    <a:pt x="0" y="0"/>
                  </a:moveTo>
                  <a:lnTo>
                    <a:pt x="2128164" y="0"/>
                  </a:lnTo>
                  <a:lnTo>
                    <a:pt x="2128164" y="653157"/>
                  </a:lnTo>
                  <a:lnTo>
                    <a:pt x="0" y="653157"/>
                  </a:lnTo>
                  <a:close/>
                </a:path>
              </a:pathLst>
            </a:custGeom>
            <a:gradFill rotWithShape="1">
              <a:gsLst>
                <a:gs pos="0">
                  <a:srgbClr val="B34593">
                    <a:alpha val="100000"/>
                  </a:srgbClr>
                </a:gs>
                <a:gs pos="100000">
                  <a:srgbClr val="151F52">
                    <a:alpha val="100000"/>
                  </a:srgbClr>
                </a:gs>
              </a:gsLst>
              <a:lin ang="5400000"/>
            </a:gradFill>
          </p:spPr>
        </p:sp>
        <p:sp>
          <p:nvSpPr>
            <p:cNvPr id="9" name="TextBox 9"/>
            <p:cNvSpPr txBox="1"/>
            <p:nvPr/>
          </p:nvSpPr>
          <p:spPr>
            <a:xfrm>
              <a:off x="0" y="38100"/>
              <a:ext cx="2128164" cy="615057"/>
            </a:xfrm>
            <a:prstGeom prst="rect">
              <a:avLst/>
            </a:prstGeom>
          </p:spPr>
          <p:txBody>
            <a:bodyPr lIns="12700" tIns="12700" rIns="12700" bIns="12700" rtlCol="0" anchor="ctr"/>
            <a:lstStyle/>
            <a:p>
              <a:pPr marL="755652" lvl="1" indent="-377826" algn="just">
                <a:lnSpc>
                  <a:spcPts val="3850"/>
                </a:lnSpc>
                <a:buFont typeface="Arial"/>
                <a:buChar char="•"/>
              </a:pPr>
              <a:r>
                <a:rPr lang="en-US" sz="3500" spc="140">
                  <a:solidFill>
                    <a:srgbClr val="FFFFFF"/>
                  </a:solidFill>
                  <a:latin typeface="Lora"/>
                </a:rPr>
                <a:t>GAVI Holali David </a:t>
              </a:r>
            </a:p>
            <a:p>
              <a:pPr marL="755652" lvl="1" indent="-377826" algn="just">
                <a:lnSpc>
                  <a:spcPts val="7385"/>
                </a:lnSpc>
                <a:buFont typeface="Arial"/>
                <a:buChar char="•"/>
              </a:pPr>
              <a:r>
                <a:rPr lang="en-US" sz="3500" spc="140">
                  <a:solidFill>
                    <a:srgbClr val="FFFFFF"/>
                  </a:solidFill>
                  <a:latin typeface="Lora"/>
                </a:rPr>
                <a:t>CISSE Négué </a:t>
              </a:r>
            </a:p>
            <a:p>
              <a:pPr marL="755652" lvl="1" indent="-377826" algn="just">
                <a:lnSpc>
                  <a:spcPts val="3850"/>
                </a:lnSpc>
                <a:buFont typeface="Arial"/>
                <a:buChar char="•"/>
              </a:pPr>
              <a:r>
                <a:rPr lang="en-US" sz="3500" spc="140">
                  <a:solidFill>
                    <a:srgbClr val="FFFFFF"/>
                  </a:solidFill>
                  <a:latin typeface="Lora"/>
                </a:rPr>
                <a:t>ALANHI BANGOFA Dan Rony</a:t>
              </a:r>
            </a:p>
          </p:txBody>
        </p:sp>
      </p:grpSp>
      <p:sp>
        <p:nvSpPr>
          <p:cNvPr id="10" name="Freeform 10"/>
          <p:cNvSpPr/>
          <p:nvPr/>
        </p:nvSpPr>
        <p:spPr>
          <a:xfrm>
            <a:off x="4033878" y="99523"/>
            <a:ext cx="3000307" cy="1521495"/>
          </a:xfrm>
          <a:custGeom>
            <a:avLst/>
            <a:gdLst/>
            <a:ahLst/>
            <a:cxnLst/>
            <a:rect l="l" t="t" r="r" b="b"/>
            <a:pathLst>
              <a:path w="3000307" h="1521495">
                <a:moveTo>
                  <a:pt x="0" y="0"/>
                </a:moveTo>
                <a:lnTo>
                  <a:pt x="3000308" y="0"/>
                </a:lnTo>
                <a:lnTo>
                  <a:pt x="3000308" y="1521495"/>
                </a:lnTo>
                <a:lnTo>
                  <a:pt x="0" y="1521495"/>
                </a:lnTo>
                <a:lnTo>
                  <a:pt x="0" y="0"/>
                </a:lnTo>
                <a:close/>
              </a:path>
            </a:pathLst>
          </a:custGeom>
          <a:blipFill>
            <a:blip r:embed="rId5"/>
            <a:stretch>
              <a:fillRect t="-44547" b="-52647"/>
            </a:stretch>
          </a:blipFill>
        </p:spPr>
      </p:sp>
      <p:grpSp>
        <p:nvGrpSpPr>
          <p:cNvPr id="11" name="Group 11"/>
          <p:cNvGrpSpPr/>
          <p:nvPr/>
        </p:nvGrpSpPr>
        <p:grpSpPr>
          <a:xfrm>
            <a:off x="233774" y="2059168"/>
            <a:ext cx="10084386" cy="4780918"/>
            <a:chOff x="0" y="0"/>
            <a:chExt cx="13445848" cy="6374557"/>
          </a:xfrm>
        </p:grpSpPr>
        <p:sp>
          <p:nvSpPr>
            <p:cNvPr id="12" name="TextBox 12"/>
            <p:cNvSpPr txBox="1"/>
            <p:nvPr/>
          </p:nvSpPr>
          <p:spPr>
            <a:xfrm>
              <a:off x="0" y="428625"/>
              <a:ext cx="13445848" cy="2340386"/>
            </a:xfrm>
            <a:prstGeom prst="rect">
              <a:avLst/>
            </a:prstGeom>
          </p:spPr>
          <p:txBody>
            <a:bodyPr lIns="0" tIns="0" rIns="0" bIns="0" rtlCol="0" anchor="t">
              <a:spAutoFit/>
            </a:bodyPr>
            <a:lstStyle/>
            <a:p>
              <a:pPr algn="ctr">
                <a:lnSpc>
                  <a:spcPts val="11876"/>
                </a:lnSpc>
              </a:pPr>
              <a:r>
                <a:rPr lang="en-US" sz="13651">
                  <a:solidFill>
                    <a:srgbClr val="5C2A5F"/>
                  </a:solidFill>
                  <a:latin typeface="TAN Headline"/>
                </a:rPr>
                <a:t>Merci</a:t>
              </a:r>
            </a:p>
          </p:txBody>
        </p:sp>
        <p:sp>
          <p:nvSpPr>
            <p:cNvPr id="13" name="TextBox 13"/>
            <p:cNvSpPr txBox="1"/>
            <p:nvPr/>
          </p:nvSpPr>
          <p:spPr>
            <a:xfrm>
              <a:off x="0" y="2442089"/>
              <a:ext cx="13445848" cy="3932469"/>
            </a:xfrm>
            <a:prstGeom prst="rect">
              <a:avLst/>
            </a:prstGeom>
          </p:spPr>
          <p:txBody>
            <a:bodyPr lIns="0" tIns="0" rIns="0" bIns="0" rtlCol="0" anchor="t">
              <a:spAutoFit/>
            </a:bodyPr>
            <a:lstStyle/>
            <a:p>
              <a:pPr algn="ctr">
                <a:lnSpc>
                  <a:spcPts val="8400"/>
                </a:lnSpc>
              </a:pPr>
              <a:endParaRPr/>
            </a:p>
            <a:p>
              <a:pPr algn="ctr">
                <a:lnSpc>
                  <a:spcPts val="7700"/>
                </a:lnSpc>
              </a:pPr>
              <a:r>
                <a:rPr lang="en-US" sz="5500" spc="550">
                  <a:solidFill>
                    <a:srgbClr val="000000"/>
                  </a:solidFill>
                  <a:latin typeface="Fraunces"/>
                </a:rPr>
                <a:t>POUR VOTRE ATTENTION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27040" y="1236502"/>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cap="sq">
              <a:no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3679586" y="5236171"/>
            <a:ext cx="898829" cy="939201"/>
            <a:chOff x="0" y="0"/>
            <a:chExt cx="1198439" cy="1252268"/>
          </a:xfrm>
        </p:grpSpPr>
        <p:grpSp>
          <p:nvGrpSpPr>
            <p:cNvPr id="7" name="Group 7"/>
            <p:cNvGrpSpPr/>
            <p:nvPr/>
          </p:nvGrpSpPr>
          <p:grpSpPr>
            <a:xfrm>
              <a:off x="0" y="0"/>
              <a:ext cx="1198439" cy="1252268"/>
              <a:chOff x="0" y="0"/>
              <a:chExt cx="354711" cy="370643"/>
            </a:xfrm>
          </p:grpSpPr>
          <p:sp>
            <p:nvSpPr>
              <p:cNvPr id="8" name="Freeform 8"/>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9" name="TextBox 9"/>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01</a:t>
              </a:r>
            </a:p>
          </p:txBody>
        </p:sp>
      </p:grpSp>
      <p:grpSp>
        <p:nvGrpSpPr>
          <p:cNvPr id="11" name="Group 11"/>
          <p:cNvGrpSpPr/>
          <p:nvPr/>
        </p:nvGrpSpPr>
        <p:grpSpPr>
          <a:xfrm>
            <a:off x="9242709" y="5143500"/>
            <a:ext cx="898829" cy="939201"/>
            <a:chOff x="0" y="0"/>
            <a:chExt cx="1198439" cy="1252268"/>
          </a:xfrm>
        </p:grpSpPr>
        <p:grpSp>
          <p:nvGrpSpPr>
            <p:cNvPr id="12" name="Group 12"/>
            <p:cNvGrpSpPr/>
            <p:nvPr/>
          </p:nvGrpSpPr>
          <p:grpSpPr>
            <a:xfrm>
              <a:off x="0" y="0"/>
              <a:ext cx="1198439" cy="1252268"/>
              <a:chOff x="0" y="0"/>
              <a:chExt cx="354711" cy="370643"/>
            </a:xfrm>
          </p:grpSpPr>
          <p:sp>
            <p:nvSpPr>
              <p:cNvPr id="13" name="Freeform 13"/>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14" name="TextBox 14"/>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02</a:t>
              </a:r>
            </a:p>
          </p:txBody>
        </p:sp>
      </p:grpSp>
      <p:grpSp>
        <p:nvGrpSpPr>
          <p:cNvPr id="16" name="Group 16"/>
          <p:cNvGrpSpPr/>
          <p:nvPr/>
        </p:nvGrpSpPr>
        <p:grpSpPr>
          <a:xfrm>
            <a:off x="14037364" y="5236171"/>
            <a:ext cx="898829" cy="939201"/>
            <a:chOff x="0" y="0"/>
            <a:chExt cx="1198439" cy="1252268"/>
          </a:xfrm>
        </p:grpSpPr>
        <p:grpSp>
          <p:nvGrpSpPr>
            <p:cNvPr id="17" name="Group 17"/>
            <p:cNvGrpSpPr/>
            <p:nvPr/>
          </p:nvGrpSpPr>
          <p:grpSpPr>
            <a:xfrm>
              <a:off x="0" y="0"/>
              <a:ext cx="1198439" cy="1252268"/>
              <a:chOff x="0" y="0"/>
              <a:chExt cx="354711" cy="370643"/>
            </a:xfrm>
          </p:grpSpPr>
          <p:sp>
            <p:nvSpPr>
              <p:cNvPr id="18" name="Freeform 18"/>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19" name="TextBox 19"/>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03</a:t>
              </a:r>
            </a:p>
          </p:txBody>
        </p:sp>
      </p:grpSp>
      <p:sp>
        <p:nvSpPr>
          <p:cNvPr id="21" name="AutoShape 21"/>
          <p:cNvSpPr/>
          <p:nvPr/>
        </p:nvSpPr>
        <p:spPr>
          <a:xfrm flipH="1">
            <a:off x="4164227" y="2914728"/>
            <a:ext cx="10281053" cy="38100"/>
          </a:xfrm>
          <a:prstGeom prst="line">
            <a:avLst/>
          </a:prstGeom>
          <a:ln w="76200" cap="flat">
            <a:gradFill>
              <a:gsLst>
                <a:gs pos="0">
                  <a:srgbClr val="B34593">
                    <a:alpha val="100000"/>
                  </a:srgbClr>
                </a:gs>
                <a:gs pos="100000">
                  <a:srgbClr val="151F52">
                    <a:alpha val="100000"/>
                  </a:srgbClr>
                </a:gs>
              </a:gsLst>
              <a:lin ang="5400000"/>
            </a:gradFill>
            <a:prstDash val="solid"/>
            <a:headEnd type="none" w="sm" len="sm"/>
            <a:tailEnd type="none" w="sm" len="sm"/>
          </a:ln>
        </p:spPr>
      </p:sp>
      <p:sp>
        <p:nvSpPr>
          <p:cNvPr id="22" name="Freeform 22"/>
          <p:cNvSpPr/>
          <p:nvPr/>
        </p:nvSpPr>
        <p:spPr>
          <a:xfrm>
            <a:off x="625471" y="412647"/>
            <a:ext cx="2540180" cy="2540180"/>
          </a:xfrm>
          <a:custGeom>
            <a:avLst/>
            <a:gdLst/>
            <a:ahLst/>
            <a:cxnLst/>
            <a:rect l="l" t="t" r="r" b="b"/>
            <a:pathLst>
              <a:path w="2540180" h="2540180">
                <a:moveTo>
                  <a:pt x="0" y="0"/>
                </a:moveTo>
                <a:lnTo>
                  <a:pt x="2540181" y="0"/>
                </a:lnTo>
                <a:lnTo>
                  <a:pt x="2540181" y="2540181"/>
                </a:lnTo>
                <a:lnTo>
                  <a:pt x="0" y="2540181"/>
                </a:lnTo>
                <a:lnTo>
                  <a:pt x="0" y="0"/>
                </a:lnTo>
                <a:close/>
              </a:path>
            </a:pathLst>
          </a:custGeom>
          <a:blipFill>
            <a:blip r:embed="rId4"/>
            <a:stretch>
              <a:fillRect/>
            </a:stretch>
          </a:blipFill>
        </p:spPr>
      </p:sp>
      <p:grpSp>
        <p:nvGrpSpPr>
          <p:cNvPr id="23" name="Group 23"/>
          <p:cNvGrpSpPr/>
          <p:nvPr/>
        </p:nvGrpSpPr>
        <p:grpSpPr>
          <a:xfrm>
            <a:off x="4129000" y="2952828"/>
            <a:ext cx="70454" cy="1529056"/>
            <a:chOff x="0" y="0"/>
            <a:chExt cx="18556" cy="402714"/>
          </a:xfrm>
        </p:grpSpPr>
        <p:sp>
          <p:nvSpPr>
            <p:cNvPr id="24" name="Freeform 24"/>
            <p:cNvSpPr/>
            <p:nvPr/>
          </p:nvSpPr>
          <p:spPr>
            <a:xfrm>
              <a:off x="0" y="0"/>
              <a:ext cx="18556" cy="402714"/>
            </a:xfrm>
            <a:custGeom>
              <a:avLst/>
              <a:gdLst/>
              <a:ahLst/>
              <a:cxnLst/>
              <a:rect l="l" t="t" r="r" b="b"/>
              <a:pathLst>
                <a:path w="18556" h="402714">
                  <a:moveTo>
                    <a:pt x="0" y="0"/>
                  </a:moveTo>
                  <a:lnTo>
                    <a:pt x="18556" y="0"/>
                  </a:lnTo>
                  <a:lnTo>
                    <a:pt x="18556" y="402714"/>
                  </a:lnTo>
                  <a:lnTo>
                    <a:pt x="0" y="402714"/>
                  </a:lnTo>
                  <a:close/>
                </a:path>
              </a:pathLst>
            </a:custGeom>
            <a:gradFill rotWithShape="1">
              <a:gsLst>
                <a:gs pos="0">
                  <a:srgbClr val="B34593">
                    <a:alpha val="100000"/>
                  </a:srgbClr>
                </a:gs>
                <a:gs pos="100000">
                  <a:srgbClr val="151F52">
                    <a:alpha val="100000"/>
                  </a:srgbClr>
                </a:gs>
              </a:gsLst>
              <a:lin ang="5400000"/>
            </a:gradFill>
          </p:spPr>
        </p:sp>
        <p:sp>
          <p:nvSpPr>
            <p:cNvPr id="25" name="TextBox 25"/>
            <p:cNvSpPr txBox="1"/>
            <p:nvPr/>
          </p:nvSpPr>
          <p:spPr>
            <a:xfrm>
              <a:off x="0" y="-28575"/>
              <a:ext cx="18556" cy="431289"/>
            </a:xfrm>
            <a:prstGeom prst="rect">
              <a:avLst/>
            </a:prstGeom>
          </p:spPr>
          <p:txBody>
            <a:bodyPr lIns="50800" tIns="50800" rIns="50800" bIns="50800" rtlCol="0" anchor="ctr"/>
            <a:lstStyle/>
            <a:p>
              <a:pPr algn="ctr">
                <a:lnSpc>
                  <a:spcPts val="1869"/>
                </a:lnSpc>
              </a:pPr>
              <a:endParaRPr/>
            </a:p>
          </p:txBody>
        </p:sp>
      </p:grpSp>
      <p:sp>
        <p:nvSpPr>
          <p:cNvPr id="26" name="TextBox 26"/>
          <p:cNvSpPr txBox="1"/>
          <p:nvPr/>
        </p:nvSpPr>
        <p:spPr>
          <a:xfrm>
            <a:off x="3528198" y="4607291"/>
            <a:ext cx="1050744" cy="438736"/>
          </a:xfrm>
          <a:prstGeom prst="rect">
            <a:avLst/>
          </a:prstGeom>
        </p:spPr>
        <p:txBody>
          <a:bodyPr lIns="0" tIns="0" rIns="0" bIns="0" rtlCol="0" anchor="t">
            <a:spAutoFit/>
          </a:bodyPr>
          <a:lstStyle/>
          <a:p>
            <a:pPr algn="ctr">
              <a:lnSpc>
                <a:spcPts val="3639"/>
              </a:lnSpc>
              <a:spcBef>
                <a:spcPct val="0"/>
              </a:spcBef>
            </a:pPr>
            <a:r>
              <a:rPr lang="en-US" sz="2599">
                <a:solidFill>
                  <a:srgbClr val="5C2A5F"/>
                </a:solidFill>
                <a:latin typeface="Open Sauce Medium"/>
              </a:rPr>
              <a:t>David</a:t>
            </a:r>
          </a:p>
        </p:txBody>
      </p:sp>
      <p:sp>
        <p:nvSpPr>
          <p:cNvPr id="27" name="TextBox 27"/>
          <p:cNvSpPr txBox="1"/>
          <p:nvPr/>
        </p:nvSpPr>
        <p:spPr>
          <a:xfrm>
            <a:off x="2735774" y="6501801"/>
            <a:ext cx="2786452" cy="438736"/>
          </a:xfrm>
          <a:prstGeom prst="rect">
            <a:avLst/>
          </a:prstGeom>
        </p:spPr>
        <p:txBody>
          <a:bodyPr lIns="0" tIns="0" rIns="0" bIns="0" rtlCol="0" anchor="t">
            <a:spAutoFit/>
          </a:bodyPr>
          <a:lstStyle/>
          <a:p>
            <a:pPr algn="ctr">
              <a:lnSpc>
                <a:spcPts val="3639"/>
              </a:lnSpc>
              <a:spcBef>
                <a:spcPct val="0"/>
              </a:spcBef>
            </a:pPr>
            <a:r>
              <a:rPr lang="en-US" sz="2599">
                <a:solidFill>
                  <a:srgbClr val="182155"/>
                </a:solidFill>
                <a:latin typeface="Open Sauce Medium"/>
              </a:rPr>
              <a:t>Chef de projet </a:t>
            </a:r>
          </a:p>
        </p:txBody>
      </p:sp>
      <p:sp>
        <p:nvSpPr>
          <p:cNvPr id="28" name="TextBox 28"/>
          <p:cNvSpPr txBox="1"/>
          <p:nvPr/>
        </p:nvSpPr>
        <p:spPr>
          <a:xfrm>
            <a:off x="8735121" y="4409489"/>
            <a:ext cx="1914006" cy="438736"/>
          </a:xfrm>
          <a:prstGeom prst="rect">
            <a:avLst/>
          </a:prstGeom>
        </p:spPr>
        <p:txBody>
          <a:bodyPr lIns="0" tIns="0" rIns="0" bIns="0" rtlCol="0" anchor="t">
            <a:spAutoFit/>
          </a:bodyPr>
          <a:lstStyle/>
          <a:p>
            <a:pPr algn="ctr">
              <a:lnSpc>
                <a:spcPts val="3639"/>
              </a:lnSpc>
              <a:spcBef>
                <a:spcPct val="0"/>
              </a:spcBef>
            </a:pPr>
            <a:r>
              <a:rPr lang="en-US" sz="2599">
                <a:solidFill>
                  <a:srgbClr val="5C2A5F"/>
                </a:solidFill>
                <a:latin typeface="Open Sauce"/>
              </a:rPr>
              <a:t>Négué</a:t>
            </a:r>
          </a:p>
        </p:txBody>
      </p:sp>
      <p:sp>
        <p:nvSpPr>
          <p:cNvPr id="29" name="TextBox 29"/>
          <p:cNvSpPr txBox="1"/>
          <p:nvPr/>
        </p:nvSpPr>
        <p:spPr>
          <a:xfrm>
            <a:off x="2324438" y="1886103"/>
            <a:ext cx="14061935" cy="695251"/>
          </a:xfrm>
          <a:prstGeom prst="rect">
            <a:avLst/>
          </a:prstGeom>
        </p:spPr>
        <p:txBody>
          <a:bodyPr lIns="0" tIns="0" rIns="0" bIns="0" rtlCol="0" anchor="t">
            <a:spAutoFit/>
          </a:bodyPr>
          <a:lstStyle/>
          <a:p>
            <a:pPr algn="ctr">
              <a:lnSpc>
                <a:spcPts val="5400"/>
              </a:lnSpc>
            </a:pPr>
            <a:r>
              <a:rPr lang="en-US" sz="4500">
                <a:solidFill>
                  <a:srgbClr val="5C2A5F"/>
                </a:solidFill>
                <a:latin typeface="League Spartan"/>
              </a:rPr>
              <a:t>DECOUVREZ L’EQUIPE</a:t>
            </a:r>
          </a:p>
        </p:txBody>
      </p:sp>
      <p:sp>
        <p:nvSpPr>
          <p:cNvPr id="30" name="TextBox 30"/>
          <p:cNvSpPr txBox="1"/>
          <p:nvPr/>
        </p:nvSpPr>
        <p:spPr>
          <a:xfrm>
            <a:off x="7936112" y="6501801"/>
            <a:ext cx="3965179" cy="438736"/>
          </a:xfrm>
          <a:prstGeom prst="rect">
            <a:avLst/>
          </a:prstGeom>
        </p:spPr>
        <p:txBody>
          <a:bodyPr lIns="0" tIns="0" rIns="0" bIns="0" rtlCol="0" anchor="t">
            <a:spAutoFit/>
          </a:bodyPr>
          <a:lstStyle/>
          <a:p>
            <a:pPr algn="l">
              <a:lnSpc>
                <a:spcPts val="3639"/>
              </a:lnSpc>
              <a:spcBef>
                <a:spcPct val="0"/>
              </a:spcBef>
            </a:pPr>
            <a:r>
              <a:rPr lang="en-US" sz="2599">
                <a:solidFill>
                  <a:srgbClr val="182155"/>
                </a:solidFill>
                <a:latin typeface="Open Sauce Medium"/>
              </a:rPr>
              <a:t>Développeur : Front-end</a:t>
            </a:r>
          </a:p>
        </p:txBody>
      </p:sp>
      <p:sp>
        <p:nvSpPr>
          <p:cNvPr id="31" name="TextBox 31"/>
          <p:cNvSpPr txBox="1"/>
          <p:nvPr/>
        </p:nvSpPr>
        <p:spPr>
          <a:xfrm>
            <a:off x="13529775" y="4526996"/>
            <a:ext cx="1914006" cy="438736"/>
          </a:xfrm>
          <a:prstGeom prst="rect">
            <a:avLst/>
          </a:prstGeom>
        </p:spPr>
        <p:txBody>
          <a:bodyPr lIns="0" tIns="0" rIns="0" bIns="0" rtlCol="0" anchor="t">
            <a:spAutoFit/>
          </a:bodyPr>
          <a:lstStyle/>
          <a:p>
            <a:pPr algn="ctr">
              <a:lnSpc>
                <a:spcPts val="3639"/>
              </a:lnSpc>
              <a:spcBef>
                <a:spcPct val="0"/>
              </a:spcBef>
            </a:pPr>
            <a:r>
              <a:rPr lang="en-US" sz="2599">
                <a:solidFill>
                  <a:srgbClr val="5C2A5F"/>
                </a:solidFill>
                <a:latin typeface="Open Sauce"/>
              </a:rPr>
              <a:t>Dan</a:t>
            </a:r>
          </a:p>
        </p:txBody>
      </p:sp>
      <p:sp>
        <p:nvSpPr>
          <p:cNvPr id="32" name="TextBox 32"/>
          <p:cNvSpPr txBox="1"/>
          <p:nvPr/>
        </p:nvSpPr>
        <p:spPr>
          <a:xfrm>
            <a:off x="12421193" y="6501801"/>
            <a:ext cx="3965179" cy="438736"/>
          </a:xfrm>
          <a:prstGeom prst="rect">
            <a:avLst/>
          </a:prstGeom>
        </p:spPr>
        <p:txBody>
          <a:bodyPr lIns="0" tIns="0" rIns="0" bIns="0" rtlCol="0" anchor="t">
            <a:spAutoFit/>
          </a:bodyPr>
          <a:lstStyle/>
          <a:p>
            <a:pPr algn="l">
              <a:lnSpc>
                <a:spcPts val="3639"/>
              </a:lnSpc>
              <a:spcBef>
                <a:spcPct val="0"/>
              </a:spcBef>
            </a:pPr>
            <a:r>
              <a:rPr lang="en-US" sz="2599">
                <a:solidFill>
                  <a:srgbClr val="182155"/>
                </a:solidFill>
                <a:latin typeface="Open Sauce Medium"/>
              </a:rPr>
              <a:t>Développeur : Front-end</a:t>
            </a:r>
          </a:p>
        </p:txBody>
      </p:sp>
      <p:sp>
        <p:nvSpPr>
          <p:cNvPr id="33" name="TextBox 33"/>
          <p:cNvSpPr txBox="1"/>
          <p:nvPr/>
        </p:nvSpPr>
        <p:spPr>
          <a:xfrm>
            <a:off x="2233712" y="7103763"/>
            <a:ext cx="3965179" cy="438736"/>
          </a:xfrm>
          <a:prstGeom prst="rect">
            <a:avLst/>
          </a:prstGeom>
        </p:spPr>
        <p:txBody>
          <a:bodyPr lIns="0" tIns="0" rIns="0" bIns="0" rtlCol="0" anchor="t">
            <a:spAutoFit/>
          </a:bodyPr>
          <a:lstStyle/>
          <a:p>
            <a:pPr algn="ctr">
              <a:lnSpc>
                <a:spcPts val="3639"/>
              </a:lnSpc>
              <a:spcBef>
                <a:spcPct val="0"/>
              </a:spcBef>
            </a:pPr>
            <a:r>
              <a:rPr lang="en-US" sz="2599">
                <a:solidFill>
                  <a:srgbClr val="182155"/>
                </a:solidFill>
                <a:latin typeface="Open Sauce Medium"/>
              </a:rPr>
              <a:t>Développeur full stack</a:t>
            </a:r>
          </a:p>
        </p:txBody>
      </p:sp>
      <p:grpSp>
        <p:nvGrpSpPr>
          <p:cNvPr id="34" name="Group 34"/>
          <p:cNvGrpSpPr/>
          <p:nvPr/>
        </p:nvGrpSpPr>
        <p:grpSpPr>
          <a:xfrm>
            <a:off x="14403783" y="2914728"/>
            <a:ext cx="82995" cy="1529056"/>
            <a:chOff x="0" y="0"/>
            <a:chExt cx="21859" cy="402714"/>
          </a:xfrm>
        </p:grpSpPr>
        <p:sp>
          <p:nvSpPr>
            <p:cNvPr id="35" name="Freeform 35"/>
            <p:cNvSpPr/>
            <p:nvPr/>
          </p:nvSpPr>
          <p:spPr>
            <a:xfrm>
              <a:off x="0" y="0"/>
              <a:ext cx="21859" cy="402714"/>
            </a:xfrm>
            <a:custGeom>
              <a:avLst/>
              <a:gdLst/>
              <a:ahLst/>
              <a:cxnLst/>
              <a:rect l="l" t="t" r="r" b="b"/>
              <a:pathLst>
                <a:path w="21859" h="402714">
                  <a:moveTo>
                    <a:pt x="0" y="0"/>
                  </a:moveTo>
                  <a:lnTo>
                    <a:pt x="21859" y="0"/>
                  </a:lnTo>
                  <a:lnTo>
                    <a:pt x="21859" y="402714"/>
                  </a:lnTo>
                  <a:lnTo>
                    <a:pt x="0" y="402714"/>
                  </a:lnTo>
                  <a:close/>
                </a:path>
              </a:pathLst>
            </a:custGeom>
            <a:gradFill rotWithShape="1">
              <a:gsLst>
                <a:gs pos="0">
                  <a:srgbClr val="B34593">
                    <a:alpha val="100000"/>
                  </a:srgbClr>
                </a:gs>
                <a:gs pos="100000">
                  <a:srgbClr val="151F52">
                    <a:alpha val="100000"/>
                  </a:srgbClr>
                </a:gs>
              </a:gsLst>
              <a:lin ang="5400000"/>
            </a:gradFill>
          </p:spPr>
        </p:sp>
        <p:sp>
          <p:nvSpPr>
            <p:cNvPr id="36" name="TextBox 36"/>
            <p:cNvSpPr txBox="1"/>
            <p:nvPr/>
          </p:nvSpPr>
          <p:spPr>
            <a:xfrm>
              <a:off x="0" y="-28575"/>
              <a:ext cx="21859" cy="431289"/>
            </a:xfrm>
            <a:prstGeom prst="rect">
              <a:avLst/>
            </a:prstGeom>
          </p:spPr>
          <p:txBody>
            <a:bodyPr lIns="50800" tIns="50800" rIns="50800" bIns="50800" rtlCol="0" anchor="ctr"/>
            <a:lstStyle/>
            <a:p>
              <a:pPr algn="ctr">
                <a:lnSpc>
                  <a:spcPts val="1869"/>
                </a:lnSpc>
              </a:pPr>
              <a:endParaRPr/>
            </a:p>
          </p:txBody>
        </p:sp>
      </p:grpSp>
      <p:sp>
        <p:nvSpPr>
          <p:cNvPr id="37" name="AutoShape 37"/>
          <p:cNvSpPr/>
          <p:nvPr/>
        </p:nvSpPr>
        <p:spPr>
          <a:xfrm>
            <a:off x="5204591" y="5724822"/>
            <a:ext cx="3530427" cy="19050"/>
          </a:xfrm>
          <a:prstGeom prst="line">
            <a:avLst/>
          </a:prstGeom>
          <a:ln w="85725" cap="flat">
            <a:gradFill>
              <a:gsLst>
                <a:gs pos="0">
                  <a:srgbClr val="B34593">
                    <a:alpha val="100000"/>
                  </a:srgbClr>
                </a:gs>
                <a:gs pos="100000">
                  <a:srgbClr val="151F52">
                    <a:alpha val="100000"/>
                  </a:srgbClr>
                </a:gs>
              </a:gsLst>
              <a:lin ang="5400000"/>
            </a:gradFill>
            <a:prstDash val="solid"/>
            <a:headEnd type="arrow" w="med" len="sm"/>
            <a:tailEnd type="arrow" w="med" len="sm"/>
          </a:ln>
        </p:spPr>
      </p:sp>
      <p:sp>
        <p:nvSpPr>
          <p:cNvPr id="38" name="AutoShape 38"/>
          <p:cNvSpPr/>
          <p:nvPr/>
        </p:nvSpPr>
        <p:spPr>
          <a:xfrm>
            <a:off x="10327746" y="5696247"/>
            <a:ext cx="3530427" cy="19050"/>
          </a:xfrm>
          <a:prstGeom prst="line">
            <a:avLst/>
          </a:prstGeom>
          <a:ln w="85725" cap="flat">
            <a:gradFill>
              <a:gsLst>
                <a:gs pos="0">
                  <a:srgbClr val="B34593">
                    <a:alpha val="100000"/>
                  </a:srgbClr>
                </a:gs>
                <a:gs pos="100000">
                  <a:srgbClr val="151F52">
                    <a:alpha val="100000"/>
                  </a:srgbClr>
                </a:gs>
              </a:gsLst>
              <a:lin ang="5400000"/>
            </a:gradFill>
            <a:prstDash val="solid"/>
            <a:headEnd type="arrow" w="med" len="sm"/>
            <a:tailEnd type="arrow" w="med"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942842" y="0"/>
            <a:ext cx="7637804" cy="10287000"/>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17495" r="-17495"/>
              </a:stretch>
            </a:blipFill>
          </p:spPr>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id="6" name="TextBox 6"/>
          <p:cNvSpPr txBox="1"/>
          <p:nvPr/>
        </p:nvSpPr>
        <p:spPr>
          <a:xfrm>
            <a:off x="1951732" y="3081829"/>
            <a:ext cx="7500158" cy="4216241"/>
          </a:xfrm>
          <a:prstGeom prst="rect">
            <a:avLst/>
          </a:prstGeom>
        </p:spPr>
        <p:txBody>
          <a:bodyPr lIns="0" tIns="0" rIns="0" bIns="0" rtlCol="0" anchor="t">
            <a:spAutoFit/>
          </a:bodyPr>
          <a:lstStyle/>
          <a:p>
            <a:pPr algn="just">
              <a:lnSpc>
                <a:spcPts val="4220"/>
              </a:lnSpc>
            </a:pPr>
            <a:r>
              <a:rPr lang="en-US" sz="2000">
                <a:solidFill>
                  <a:srgbClr val="000000"/>
                </a:solidFill>
                <a:latin typeface="Open Sauce Light"/>
              </a:rPr>
              <a:t>La Coupe d'Asie des nations de football AFC au Qatar en 2023 représente un événement majeur dans le monde du football. Avec un intérêt mondial croissant pour cet événement, la mise en place d'une plateforme de billetterie en ligne devient impérative pour répondre à la demande des fans. Le site web de billetterie vise à faciliter l'accès des fans aux matchs de la finale en offrant une solution pratique et sécurisée pour l'achat de billets.</a:t>
            </a:r>
          </a:p>
        </p:txBody>
      </p:sp>
      <p:sp>
        <p:nvSpPr>
          <p:cNvPr id="7" name="AutoShape 7"/>
          <p:cNvSpPr/>
          <p:nvPr/>
        </p:nvSpPr>
        <p:spPr>
          <a:xfrm flipH="1" flipV="1">
            <a:off x="1951732" y="2537514"/>
            <a:ext cx="6160724" cy="0"/>
          </a:xfrm>
          <a:prstGeom prst="line">
            <a:avLst/>
          </a:prstGeom>
          <a:ln w="76200" cap="flat">
            <a:solidFill>
              <a:srgbClr val="C23A97"/>
            </a:solidFill>
            <a:prstDash val="solid"/>
            <a:headEnd type="none" w="sm" len="sm"/>
            <a:tailEnd type="none" w="sm" len="sm"/>
          </a:ln>
        </p:spPr>
      </p:sp>
      <p:sp>
        <p:nvSpPr>
          <p:cNvPr id="8" name="TextBox 8"/>
          <p:cNvSpPr txBox="1"/>
          <p:nvPr/>
        </p:nvSpPr>
        <p:spPr>
          <a:xfrm>
            <a:off x="1951732" y="1076325"/>
            <a:ext cx="6864210" cy="804170"/>
          </a:xfrm>
          <a:prstGeom prst="rect">
            <a:avLst/>
          </a:prstGeom>
        </p:spPr>
        <p:txBody>
          <a:bodyPr lIns="0" tIns="0" rIns="0" bIns="0" rtlCol="0" anchor="t">
            <a:spAutoFit/>
          </a:bodyPr>
          <a:lstStyle/>
          <a:p>
            <a:pPr algn="l">
              <a:lnSpc>
                <a:spcPts val="6151"/>
              </a:lnSpc>
            </a:pPr>
            <a:r>
              <a:rPr lang="en-US" sz="5592" spc="866">
                <a:solidFill>
                  <a:srgbClr val="000000"/>
                </a:solidFill>
                <a:latin typeface="Open Sauce Medium"/>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7182" y="369655"/>
            <a:ext cx="17482162" cy="9917345"/>
            <a:chOff x="0" y="0"/>
            <a:chExt cx="4604356" cy="2611976"/>
          </a:xfrm>
        </p:grpSpPr>
        <p:sp>
          <p:nvSpPr>
            <p:cNvPr id="4" name="Freeform 4"/>
            <p:cNvSpPr/>
            <p:nvPr/>
          </p:nvSpPr>
          <p:spPr>
            <a:xfrm>
              <a:off x="0" y="0"/>
              <a:ext cx="4604355" cy="2611976"/>
            </a:xfrm>
            <a:custGeom>
              <a:avLst/>
              <a:gdLst/>
              <a:ahLst/>
              <a:cxnLst/>
              <a:rect l="l" t="t" r="r" b="b"/>
              <a:pathLst>
                <a:path w="4604355" h="2611976">
                  <a:moveTo>
                    <a:pt x="17271" y="0"/>
                  </a:moveTo>
                  <a:lnTo>
                    <a:pt x="4587084" y="0"/>
                  </a:lnTo>
                  <a:cubicBezTo>
                    <a:pt x="4596623" y="0"/>
                    <a:pt x="4604355" y="7733"/>
                    <a:pt x="4604355" y="17271"/>
                  </a:cubicBezTo>
                  <a:lnTo>
                    <a:pt x="4604355" y="2594705"/>
                  </a:lnTo>
                  <a:cubicBezTo>
                    <a:pt x="4604355" y="2604243"/>
                    <a:pt x="4596623" y="2611976"/>
                    <a:pt x="4587084" y="2611976"/>
                  </a:cubicBezTo>
                  <a:lnTo>
                    <a:pt x="17271" y="2611976"/>
                  </a:lnTo>
                  <a:cubicBezTo>
                    <a:pt x="7733" y="2611976"/>
                    <a:pt x="0" y="2604243"/>
                    <a:pt x="0" y="2594705"/>
                  </a:cubicBezTo>
                  <a:lnTo>
                    <a:pt x="0" y="17271"/>
                  </a:lnTo>
                  <a:cubicBezTo>
                    <a:pt x="0" y="7733"/>
                    <a:pt x="7733" y="0"/>
                    <a:pt x="17271" y="0"/>
                  </a:cubicBezTo>
                  <a:close/>
                </a:path>
              </a:pathLst>
            </a:custGeom>
            <a:solidFill>
              <a:srgbClr val="F5F5F5"/>
            </a:solidFill>
            <a:ln w="19050" cap="rnd">
              <a:solidFill>
                <a:srgbClr val="202354"/>
              </a:solidFill>
              <a:prstDash val="solid"/>
              <a:round/>
            </a:ln>
          </p:spPr>
        </p:sp>
        <p:sp>
          <p:nvSpPr>
            <p:cNvPr id="5" name="TextBox 5"/>
            <p:cNvSpPr txBox="1"/>
            <p:nvPr/>
          </p:nvSpPr>
          <p:spPr>
            <a:xfrm>
              <a:off x="0" y="-28575"/>
              <a:ext cx="4604356" cy="26405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6937971" y="2017480"/>
            <a:ext cx="18297817" cy="65201"/>
          </a:xfrm>
          <a:prstGeom prst="line">
            <a:avLst/>
          </a:prstGeom>
          <a:ln w="76200" cap="flat">
            <a:solidFill>
              <a:srgbClr val="C23A97"/>
            </a:solidFill>
            <a:prstDash val="solid"/>
            <a:headEnd type="none" w="sm" len="sm"/>
            <a:tailEnd type="none" w="sm" len="sm"/>
          </a:ln>
        </p:spPr>
      </p:sp>
      <p:sp>
        <p:nvSpPr>
          <p:cNvPr id="7" name="Freeform 7"/>
          <p:cNvSpPr/>
          <p:nvPr/>
        </p:nvSpPr>
        <p:spPr>
          <a:xfrm>
            <a:off x="753614" y="540845"/>
            <a:ext cx="1476635" cy="1476635"/>
          </a:xfrm>
          <a:custGeom>
            <a:avLst/>
            <a:gdLst/>
            <a:ahLst/>
            <a:cxnLst/>
            <a:rect l="l" t="t" r="r" b="b"/>
            <a:pathLst>
              <a:path w="1476635" h="1476635">
                <a:moveTo>
                  <a:pt x="0" y="0"/>
                </a:moveTo>
                <a:lnTo>
                  <a:pt x="1476635" y="0"/>
                </a:lnTo>
                <a:lnTo>
                  <a:pt x="1476635" y="1476635"/>
                </a:lnTo>
                <a:lnTo>
                  <a:pt x="0" y="1476635"/>
                </a:lnTo>
                <a:lnTo>
                  <a:pt x="0" y="0"/>
                </a:lnTo>
                <a:close/>
              </a:path>
            </a:pathLst>
          </a:custGeom>
          <a:blipFill>
            <a:blip r:embed="rId4"/>
            <a:stretch>
              <a:fillRect/>
            </a:stretch>
          </a:blipFill>
        </p:spPr>
      </p:sp>
      <p:grpSp>
        <p:nvGrpSpPr>
          <p:cNvPr id="8" name="Group 8"/>
          <p:cNvGrpSpPr/>
          <p:nvPr/>
        </p:nvGrpSpPr>
        <p:grpSpPr>
          <a:xfrm>
            <a:off x="931315" y="2572268"/>
            <a:ext cx="4309008" cy="7485040"/>
            <a:chOff x="0" y="0"/>
            <a:chExt cx="1134883" cy="1971369"/>
          </a:xfrm>
        </p:grpSpPr>
        <p:sp>
          <p:nvSpPr>
            <p:cNvPr id="9" name="Freeform 9"/>
            <p:cNvSpPr/>
            <p:nvPr/>
          </p:nvSpPr>
          <p:spPr>
            <a:xfrm>
              <a:off x="0" y="0"/>
              <a:ext cx="1134883" cy="1971369"/>
            </a:xfrm>
            <a:custGeom>
              <a:avLst/>
              <a:gdLst/>
              <a:ahLst/>
              <a:cxnLst/>
              <a:rect l="l" t="t" r="r" b="b"/>
              <a:pathLst>
                <a:path w="1134883" h="1971369">
                  <a:moveTo>
                    <a:pt x="0" y="0"/>
                  </a:moveTo>
                  <a:lnTo>
                    <a:pt x="1134883" y="0"/>
                  </a:lnTo>
                  <a:lnTo>
                    <a:pt x="1134883" y="1971369"/>
                  </a:lnTo>
                  <a:lnTo>
                    <a:pt x="0" y="1971369"/>
                  </a:lnTo>
                  <a:close/>
                </a:path>
              </a:pathLst>
            </a:custGeom>
            <a:solidFill>
              <a:srgbClr val="D8E1E9"/>
            </a:solidFill>
          </p:spPr>
        </p:sp>
        <p:sp>
          <p:nvSpPr>
            <p:cNvPr id="10" name="TextBox 10"/>
            <p:cNvSpPr txBox="1"/>
            <p:nvPr/>
          </p:nvSpPr>
          <p:spPr>
            <a:xfrm>
              <a:off x="0" y="-28575"/>
              <a:ext cx="1134883" cy="1999944"/>
            </a:xfrm>
            <a:prstGeom prst="rect">
              <a:avLst/>
            </a:prstGeom>
          </p:spPr>
          <p:txBody>
            <a:bodyPr lIns="50800" tIns="50800" rIns="50800" bIns="50800" rtlCol="0" anchor="ctr"/>
            <a:lstStyle/>
            <a:p>
              <a:pPr algn="ctr">
                <a:lnSpc>
                  <a:spcPts val="1869"/>
                </a:lnSpc>
              </a:pPr>
              <a:endParaRPr/>
            </a:p>
          </p:txBody>
        </p:sp>
      </p:grpSp>
      <p:sp>
        <p:nvSpPr>
          <p:cNvPr id="11" name="Freeform 11"/>
          <p:cNvSpPr/>
          <p:nvPr/>
        </p:nvSpPr>
        <p:spPr>
          <a:xfrm>
            <a:off x="16274632" y="463395"/>
            <a:ext cx="1554085" cy="1554085"/>
          </a:xfrm>
          <a:custGeom>
            <a:avLst/>
            <a:gdLst/>
            <a:ahLst/>
            <a:cxnLst/>
            <a:rect l="l" t="t" r="r" b="b"/>
            <a:pathLst>
              <a:path w="1554085" h="1554085">
                <a:moveTo>
                  <a:pt x="0" y="0"/>
                </a:moveTo>
                <a:lnTo>
                  <a:pt x="1554085" y="0"/>
                </a:lnTo>
                <a:lnTo>
                  <a:pt x="1554085" y="1554085"/>
                </a:lnTo>
                <a:lnTo>
                  <a:pt x="0" y="1554085"/>
                </a:lnTo>
                <a:lnTo>
                  <a:pt x="0" y="0"/>
                </a:lnTo>
                <a:close/>
              </a:path>
            </a:pathLst>
          </a:custGeom>
          <a:blipFill>
            <a:blip r:embed="rId5"/>
            <a:stretch>
              <a:fillRect/>
            </a:stretch>
          </a:blipFill>
        </p:spPr>
      </p:sp>
      <p:grpSp>
        <p:nvGrpSpPr>
          <p:cNvPr id="12" name="Group 12"/>
          <p:cNvGrpSpPr/>
          <p:nvPr/>
        </p:nvGrpSpPr>
        <p:grpSpPr>
          <a:xfrm>
            <a:off x="6475962" y="2572268"/>
            <a:ext cx="4309008" cy="7485040"/>
            <a:chOff x="0" y="0"/>
            <a:chExt cx="1134883" cy="1971369"/>
          </a:xfrm>
        </p:grpSpPr>
        <p:sp>
          <p:nvSpPr>
            <p:cNvPr id="13" name="Freeform 13"/>
            <p:cNvSpPr/>
            <p:nvPr/>
          </p:nvSpPr>
          <p:spPr>
            <a:xfrm>
              <a:off x="0" y="0"/>
              <a:ext cx="1134883" cy="1971369"/>
            </a:xfrm>
            <a:custGeom>
              <a:avLst/>
              <a:gdLst/>
              <a:ahLst/>
              <a:cxnLst/>
              <a:rect l="l" t="t" r="r" b="b"/>
              <a:pathLst>
                <a:path w="1134883" h="1971369">
                  <a:moveTo>
                    <a:pt x="0" y="0"/>
                  </a:moveTo>
                  <a:lnTo>
                    <a:pt x="1134883" y="0"/>
                  </a:lnTo>
                  <a:lnTo>
                    <a:pt x="1134883" y="1971369"/>
                  </a:lnTo>
                  <a:lnTo>
                    <a:pt x="0" y="1971369"/>
                  </a:lnTo>
                  <a:close/>
                </a:path>
              </a:pathLst>
            </a:custGeom>
            <a:solidFill>
              <a:srgbClr val="D8E1E9"/>
            </a:solidFill>
          </p:spPr>
        </p:sp>
        <p:sp>
          <p:nvSpPr>
            <p:cNvPr id="14" name="TextBox 14"/>
            <p:cNvSpPr txBox="1"/>
            <p:nvPr/>
          </p:nvSpPr>
          <p:spPr>
            <a:xfrm>
              <a:off x="0" y="-28575"/>
              <a:ext cx="1134883" cy="1999944"/>
            </a:xfrm>
            <a:prstGeom prst="rect">
              <a:avLst/>
            </a:prstGeom>
          </p:spPr>
          <p:txBody>
            <a:bodyPr lIns="50800" tIns="50800" rIns="50800" bIns="50800" rtlCol="0" anchor="ctr"/>
            <a:lstStyle/>
            <a:p>
              <a:pPr algn="ctr">
                <a:lnSpc>
                  <a:spcPts val="1869"/>
                </a:lnSpc>
              </a:pPr>
              <a:endParaRPr/>
            </a:p>
          </p:txBody>
        </p:sp>
      </p:grpSp>
      <p:sp>
        <p:nvSpPr>
          <p:cNvPr id="15" name="Freeform 15"/>
          <p:cNvSpPr/>
          <p:nvPr/>
        </p:nvSpPr>
        <p:spPr>
          <a:xfrm>
            <a:off x="855119" y="2403504"/>
            <a:ext cx="538704" cy="538704"/>
          </a:xfrm>
          <a:custGeom>
            <a:avLst/>
            <a:gdLst/>
            <a:ahLst/>
            <a:cxnLst/>
            <a:rect l="l" t="t" r="r" b="b"/>
            <a:pathLst>
              <a:path w="538704" h="538704">
                <a:moveTo>
                  <a:pt x="0" y="0"/>
                </a:moveTo>
                <a:lnTo>
                  <a:pt x="538705" y="0"/>
                </a:lnTo>
                <a:lnTo>
                  <a:pt x="538705" y="538704"/>
                </a:lnTo>
                <a:lnTo>
                  <a:pt x="0" y="538704"/>
                </a:lnTo>
                <a:lnTo>
                  <a:pt x="0" y="0"/>
                </a:lnTo>
                <a:close/>
              </a:path>
            </a:pathLst>
          </a:custGeom>
          <a:blipFill>
            <a:blip r:embed="rId6"/>
            <a:stretch>
              <a:fillRect/>
            </a:stretch>
          </a:blipFill>
        </p:spPr>
      </p:sp>
      <p:sp>
        <p:nvSpPr>
          <p:cNvPr id="16" name="AutoShape 16"/>
          <p:cNvSpPr/>
          <p:nvPr/>
        </p:nvSpPr>
        <p:spPr>
          <a:xfrm>
            <a:off x="7504008" y="3876108"/>
            <a:ext cx="2252915" cy="0"/>
          </a:xfrm>
          <a:prstGeom prst="line">
            <a:avLst/>
          </a:prstGeom>
          <a:ln w="57150" cap="flat">
            <a:solidFill>
              <a:srgbClr val="FFFFFF"/>
            </a:solidFill>
            <a:prstDash val="solid"/>
            <a:headEnd type="none" w="sm" len="sm"/>
            <a:tailEnd type="none" w="sm" len="sm"/>
          </a:ln>
        </p:spPr>
      </p:sp>
      <p:sp>
        <p:nvSpPr>
          <p:cNvPr id="17" name="AutoShape 17"/>
          <p:cNvSpPr/>
          <p:nvPr/>
        </p:nvSpPr>
        <p:spPr>
          <a:xfrm>
            <a:off x="1959361" y="3847533"/>
            <a:ext cx="2252915" cy="0"/>
          </a:xfrm>
          <a:prstGeom prst="line">
            <a:avLst/>
          </a:prstGeom>
          <a:ln w="57150" cap="flat">
            <a:solidFill>
              <a:srgbClr val="FFFFFF"/>
            </a:solidFill>
            <a:prstDash val="solid"/>
            <a:headEnd type="none" w="sm" len="sm"/>
            <a:tailEnd type="none" w="sm" len="sm"/>
          </a:ln>
        </p:spPr>
      </p:sp>
      <p:sp>
        <p:nvSpPr>
          <p:cNvPr id="18" name="Freeform 18"/>
          <p:cNvSpPr/>
          <p:nvPr/>
        </p:nvSpPr>
        <p:spPr>
          <a:xfrm>
            <a:off x="11359846" y="1973282"/>
            <a:ext cx="6662068" cy="7546202"/>
          </a:xfrm>
          <a:custGeom>
            <a:avLst/>
            <a:gdLst/>
            <a:ahLst/>
            <a:cxnLst/>
            <a:rect l="l" t="t" r="r" b="b"/>
            <a:pathLst>
              <a:path w="6662068" h="7546202">
                <a:moveTo>
                  <a:pt x="0" y="0"/>
                </a:moveTo>
                <a:lnTo>
                  <a:pt x="6662068" y="0"/>
                </a:lnTo>
                <a:lnTo>
                  <a:pt x="6662068" y="7546202"/>
                </a:lnTo>
                <a:lnTo>
                  <a:pt x="0" y="7546202"/>
                </a:lnTo>
                <a:lnTo>
                  <a:pt x="0" y="0"/>
                </a:lnTo>
                <a:close/>
              </a:path>
            </a:pathLst>
          </a:custGeom>
          <a:blipFill>
            <a:blip r:embed="rId7"/>
            <a:stretch>
              <a:fillRect l="-1698" r="-1698"/>
            </a:stretch>
          </a:blipFill>
        </p:spPr>
      </p:sp>
      <p:sp>
        <p:nvSpPr>
          <p:cNvPr id="19" name="Freeform 19"/>
          <p:cNvSpPr/>
          <p:nvPr/>
        </p:nvSpPr>
        <p:spPr>
          <a:xfrm>
            <a:off x="6296297" y="2488661"/>
            <a:ext cx="536294" cy="536294"/>
          </a:xfrm>
          <a:custGeom>
            <a:avLst/>
            <a:gdLst/>
            <a:ahLst/>
            <a:cxnLst/>
            <a:rect l="l" t="t" r="r" b="b"/>
            <a:pathLst>
              <a:path w="536294" h="536294">
                <a:moveTo>
                  <a:pt x="0" y="0"/>
                </a:moveTo>
                <a:lnTo>
                  <a:pt x="536294" y="0"/>
                </a:lnTo>
                <a:lnTo>
                  <a:pt x="536294" y="536294"/>
                </a:lnTo>
                <a:lnTo>
                  <a:pt x="0" y="536294"/>
                </a:lnTo>
                <a:lnTo>
                  <a:pt x="0" y="0"/>
                </a:lnTo>
                <a:close/>
              </a:path>
            </a:pathLst>
          </a:custGeom>
          <a:blipFill>
            <a:blip r:embed="rId8"/>
            <a:stretch>
              <a:fillRect/>
            </a:stretch>
          </a:blipFill>
        </p:spPr>
      </p:sp>
      <p:sp>
        <p:nvSpPr>
          <p:cNvPr id="20" name="AutoShape 20"/>
          <p:cNvSpPr/>
          <p:nvPr/>
        </p:nvSpPr>
        <p:spPr>
          <a:xfrm>
            <a:off x="7356223" y="7664349"/>
            <a:ext cx="2252915" cy="0"/>
          </a:xfrm>
          <a:prstGeom prst="line">
            <a:avLst/>
          </a:prstGeom>
          <a:ln w="57150" cap="flat">
            <a:solidFill>
              <a:srgbClr val="FFFFFF"/>
            </a:solidFill>
            <a:prstDash val="solid"/>
            <a:headEnd type="none" w="sm" len="sm"/>
            <a:tailEnd type="none" w="sm" len="sm"/>
          </a:ln>
        </p:spPr>
      </p:sp>
      <p:grpSp>
        <p:nvGrpSpPr>
          <p:cNvPr id="21" name="Group 21"/>
          <p:cNvGrpSpPr/>
          <p:nvPr/>
        </p:nvGrpSpPr>
        <p:grpSpPr>
          <a:xfrm>
            <a:off x="5605514" y="7854849"/>
            <a:ext cx="5754332" cy="2192260"/>
            <a:chOff x="0" y="0"/>
            <a:chExt cx="1515544" cy="577385"/>
          </a:xfrm>
        </p:grpSpPr>
        <p:sp>
          <p:nvSpPr>
            <p:cNvPr id="22" name="Freeform 22"/>
            <p:cNvSpPr/>
            <p:nvPr/>
          </p:nvSpPr>
          <p:spPr>
            <a:xfrm>
              <a:off x="0" y="0"/>
              <a:ext cx="1515544" cy="577385"/>
            </a:xfrm>
            <a:custGeom>
              <a:avLst/>
              <a:gdLst/>
              <a:ahLst/>
              <a:cxnLst/>
              <a:rect l="l" t="t" r="r" b="b"/>
              <a:pathLst>
                <a:path w="1515544" h="577385">
                  <a:moveTo>
                    <a:pt x="0" y="0"/>
                  </a:moveTo>
                  <a:lnTo>
                    <a:pt x="1515544" y="0"/>
                  </a:lnTo>
                  <a:lnTo>
                    <a:pt x="1515544" y="577385"/>
                  </a:lnTo>
                  <a:lnTo>
                    <a:pt x="0" y="577385"/>
                  </a:lnTo>
                  <a:close/>
                </a:path>
              </a:pathLst>
            </a:custGeom>
            <a:solidFill>
              <a:srgbClr val="D8E1E9"/>
            </a:solidFill>
          </p:spPr>
        </p:sp>
        <p:sp>
          <p:nvSpPr>
            <p:cNvPr id="23" name="TextBox 23"/>
            <p:cNvSpPr txBox="1"/>
            <p:nvPr/>
          </p:nvSpPr>
          <p:spPr>
            <a:xfrm>
              <a:off x="0" y="-28575"/>
              <a:ext cx="1515544" cy="605960"/>
            </a:xfrm>
            <a:prstGeom prst="rect">
              <a:avLst/>
            </a:prstGeom>
          </p:spPr>
          <p:txBody>
            <a:bodyPr lIns="50800" tIns="50800" rIns="50800" bIns="50800" rtlCol="0" anchor="ctr"/>
            <a:lstStyle/>
            <a:p>
              <a:pPr algn="ctr">
                <a:lnSpc>
                  <a:spcPts val="1869"/>
                </a:lnSpc>
              </a:pPr>
              <a:endParaRPr/>
            </a:p>
          </p:txBody>
        </p:sp>
      </p:grpSp>
      <p:sp>
        <p:nvSpPr>
          <p:cNvPr id="24" name="Freeform 24"/>
          <p:cNvSpPr/>
          <p:nvPr/>
        </p:nvSpPr>
        <p:spPr>
          <a:xfrm>
            <a:off x="5605514" y="7138944"/>
            <a:ext cx="669811" cy="669811"/>
          </a:xfrm>
          <a:custGeom>
            <a:avLst/>
            <a:gdLst/>
            <a:ahLst/>
            <a:cxnLst/>
            <a:rect l="l" t="t" r="r" b="b"/>
            <a:pathLst>
              <a:path w="669811" h="669811">
                <a:moveTo>
                  <a:pt x="0" y="0"/>
                </a:moveTo>
                <a:lnTo>
                  <a:pt x="669811" y="0"/>
                </a:lnTo>
                <a:lnTo>
                  <a:pt x="669811" y="669811"/>
                </a:lnTo>
                <a:lnTo>
                  <a:pt x="0" y="669811"/>
                </a:lnTo>
                <a:lnTo>
                  <a:pt x="0" y="0"/>
                </a:lnTo>
                <a:close/>
              </a:path>
            </a:pathLst>
          </a:custGeom>
          <a:blipFill>
            <a:blip r:embed="rId9"/>
            <a:stretch>
              <a:fillRect/>
            </a:stretch>
          </a:blipFill>
        </p:spPr>
      </p:sp>
      <p:sp>
        <p:nvSpPr>
          <p:cNvPr id="25" name="TextBox 25"/>
          <p:cNvSpPr txBox="1"/>
          <p:nvPr/>
        </p:nvSpPr>
        <p:spPr>
          <a:xfrm>
            <a:off x="2569801" y="869612"/>
            <a:ext cx="8790045" cy="866725"/>
          </a:xfrm>
          <a:prstGeom prst="rect">
            <a:avLst/>
          </a:prstGeom>
        </p:spPr>
        <p:txBody>
          <a:bodyPr lIns="0" tIns="0" rIns="0" bIns="0" rtlCol="0" anchor="t">
            <a:spAutoFit/>
          </a:bodyPr>
          <a:lstStyle/>
          <a:p>
            <a:pPr algn="l">
              <a:lnSpc>
                <a:spcPts val="6600"/>
              </a:lnSpc>
            </a:pPr>
            <a:r>
              <a:rPr lang="en-US" sz="6000" spc="192">
                <a:solidFill>
                  <a:srgbClr val="000000"/>
                </a:solidFill>
                <a:latin typeface="Days"/>
              </a:rPr>
              <a:t>Le cahier de charge</a:t>
            </a:r>
          </a:p>
        </p:txBody>
      </p:sp>
      <p:sp>
        <p:nvSpPr>
          <p:cNvPr id="26" name="TextBox 26"/>
          <p:cNvSpPr txBox="1"/>
          <p:nvPr/>
        </p:nvSpPr>
        <p:spPr>
          <a:xfrm>
            <a:off x="1124472" y="4018521"/>
            <a:ext cx="3798139" cy="5558763"/>
          </a:xfrm>
          <a:prstGeom prst="rect">
            <a:avLst/>
          </a:prstGeom>
        </p:spPr>
        <p:txBody>
          <a:bodyPr lIns="0" tIns="0" rIns="0" bIns="0" rtlCol="0" anchor="t">
            <a:spAutoFit/>
          </a:bodyPr>
          <a:lstStyle/>
          <a:p>
            <a:pPr marL="359299" lvl="1" indent="-179649" algn="just">
              <a:lnSpc>
                <a:spcPts val="2962"/>
              </a:lnSpc>
              <a:buFont typeface="Arial"/>
              <a:buChar char="•"/>
            </a:pPr>
            <a:r>
              <a:rPr lang="en-US" sz="1664" spc="66">
                <a:solidFill>
                  <a:srgbClr val="000000"/>
                </a:solidFill>
                <a:latin typeface="Agrandir Narrow"/>
              </a:rPr>
              <a:t>Concevoir et développer un site web de billetterie pour la finale de la Coupe d'Asie 2024.</a:t>
            </a:r>
          </a:p>
          <a:p>
            <a:pPr marL="359299" lvl="1" indent="-179649" algn="just">
              <a:lnSpc>
                <a:spcPts val="2962"/>
              </a:lnSpc>
              <a:buFont typeface="Arial"/>
              <a:buChar char="•"/>
            </a:pPr>
            <a:r>
              <a:rPr lang="en-US" sz="1664" spc="66">
                <a:solidFill>
                  <a:srgbClr val="000000"/>
                </a:solidFill>
                <a:latin typeface="Agrandir Narrow"/>
              </a:rPr>
              <a:t>Offrir une plateforme conviviale permettant aux utilisateurs de réserver et d'acheter des billets en ligne.</a:t>
            </a:r>
          </a:p>
          <a:p>
            <a:pPr marL="359299" lvl="1" indent="-179649" algn="just">
              <a:lnSpc>
                <a:spcPts val="2962"/>
              </a:lnSpc>
              <a:buFont typeface="Arial"/>
              <a:buChar char="•"/>
            </a:pPr>
            <a:r>
              <a:rPr lang="en-US" sz="1664" spc="66">
                <a:solidFill>
                  <a:srgbClr val="000000"/>
                </a:solidFill>
                <a:latin typeface="Agrandir Narrow"/>
              </a:rPr>
              <a:t>Assurer la sécurité des transactions et la livraison des billets.</a:t>
            </a:r>
          </a:p>
          <a:p>
            <a:pPr marL="359299" lvl="1" indent="-179649" algn="just">
              <a:lnSpc>
                <a:spcPts val="2962"/>
              </a:lnSpc>
              <a:buFont typeface="Arial"/>
              <a:buChar char="•"/>
            </a:pPr>
            <a:r>
              <a:rPr lang="en-US" sz="1664" spc="66">
                <a:solidFill>
                  <a:srgbClr val="000000"/>
                </a:solidFill>
                <a:latin typeface="Agrandir Narrow"/>
              </a:rPr>
              <a:t>Intégrer des informations importantes sur l'événement et sur Doha, notamment les activités incontournables à faire dans la ville.</a:t>
            </a:r>
          </a:p>
        </p:txBody>
      </p:sp>
      <p:sp>
        <p:nvSpPr>
          <p:cNvPr id="27" name="TextBox 27"/>
          <p:cNvSpPr txBox="1"/>
          <p:nvPr/>
        </p:nvSpPr>
        <p:spPr>
          <a:xfrm>
            <a:off x="1062194" y="3208908"/>
            <a:ext cx="3922694"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Objectif du projet</a:t>
            </a:r>
          </a:p>
        </p:txBody>
      </p:sp>
      <p:sp>
        <p:nvSpPr>
          <p:cNvPr id="28" name="TextBox 28"/>
          <p:cNvSpPr txBox="1"/>
          <p:nvPr/>
        </p:nvSpPr>
        <p:spPr>
          <a:xfrm>
            <a:off x="6731396" y="4146670"/>
            <a:ext cx="3798139" cy="2229965"/>
          </a:xfrm>
          <a:prstGeom prst="rect">
            <a:avLst/>
          </a:prstGeom>
        </p:spPr>
        <p:txBody>
          <a:bodyPr lIns="0" tIns="0" rIns="0" bIns="0" rtlCol="0" anchor="t">
            <a:spAutoFit/>
          </a:bodyPr>
          <a:lstStyle/>
          <a:p>
            <a:pPr algn="just">
              <a:lnSpc>
                <a:spcPts val="2962"/>
              </a:lnSpc>
            </a:pPr>
            <a:r>
              <a:rPr lang="en-US" sz="1664" spc="66">
                <a:solidFill>
                  <a:srgbClr val="000000"/>
                </a:solidFill>
                <a:latin typeface="Agrandir Narrow"/>
              </a:rPr>
              <a:t>Le projet inclut le développement du site web, la création d'un système de réservation de billets, l'intégration des informations sur l'événement ainsi que la mise en place de mesures de sécurité pour les transactions en ligne.</a:t>
            </a:r>
          </a:p>
        </p:txBody>
      </p:sp>
      <p:sp>
        <p:nvSpPr>
          <p:cNvPr id="29" name="TextBox 29"/>
          <p:cNvSpPr txBox="1"/>
          <p:nvPr/>
        </p:nvSpPr>
        <p:spPr>
          <a:xfrm>
            <a:off x="7123726" y="3208908"/>
            <a:ext cx="3013478"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Le périmètre</a:t>
            </a:r>
          </a:p>
        </p:txBody>
      </p:sp>
      <p:sp>
        <p:nvSpPr>
          <p:cNvPr id="30" name="TextBox 30"/>
          <p:cNvSpPr txBox="1"/>
          <p:nvPr/>
        </p:nvSpPr>
        <p:spPr>
          <a:xfrm>
            <a:off x="6564444" y="7118348"/>
            <a:ext cx="4220526" cy="355501"/>
          </a:xfrm>
          <a:prstGeom prst="rect">
            <a:avLst/>
          </a:prstGeom>
        </p:spPr>
        <p:txBody>
          <a:bodyPr lIns="0" tIns="0" rIns="0" bIns="0" rtlCol="0" anchor="t">
            <a:spAutoFit/>
          </a:bodyPr>
          <a:lstStyle/>
          <a:p>
            <a:pPr algn="l">
              <a:lnSpc>
                <a:spcPts val="2750"/>
              </a:lnSpc>
            </a:pPr>
            <a:r>
              <a:rPr lang="en-US" sz="2500" spc="80">
                <a:solidFill>
                  <a:srgbClr val="000000"/>
                </a:solidFill>
                <a:latin typeface="Days"/>
              </a:rPr>
              <a:t>Aspects fonctionnels:</a:t>
            </a:r>
          </a:p>
        </p:txBody>
      </p:sp>
      <p:sp>
        <p:nvSpPr>
          <p:cNvPr id="31" name="TextBox 31"/>
          <p:cNvSpPr txBox="1"/>
          <p:nvPr/>
        </p:nvSpPr>
        <p:spPr>
          <a:xfrm>
            <a:off x="5605514" y="7931049"/>
            <a:ext cx="5754332" cy="2229965"/>
          </a:xfrm>
          <a:prstGeom prst="rect">
            <a:avLst/>
          </a:prstGeom>
        </p:spPr>
        <p:txBody>
          <a:bodyPr lIns="0" tIns="0" rIns="0" bIns="0" rtlCol="0" anchor="t">
            <a:spAutoFit/>
          </a:bodyPr>
          <a:lstStyle/>
          <a:p>
            <a:pPr marL="359299" lvl="1" indent="-179649" algn="just">
              <a:lnSpc>
                <a:spcPts val="2962"/>
              </a:lnSpc>
              <a:buFont typeface="Arial"/>
              <a:buChar char="•"/>
            </a:pPr>
            <a:r>
              <a:rPr lang="en-US" sz="1664" spc="66">
                <a:solidFill>
                  <a:srgbClr val="000000"/>
                </a:solidFill>
                <a:latin typeface="Agrandir Narrow"/>
              </a:rPr>
              <a:t>Système de réservation de billets (AsianCup_eTicket).</a:t>
            </a:r>
          </a:p>
          <a:p>
            <a:pPr marL="359299" lvl="1" indent="-179649" algn="just">
              <a:lnSpc>
                <a:spcPts val="2962"/>
              </a:lnSpc>
              <a:buFont typeface="Arial"/>
              <a:buChar char="•"/>
            </a:pPr>
            <a:r>
              <a:rPr lang="en-US" sz="1664" spc="66">
                <a:solidFill>
                  <a:srgbClr val="000000"/>
                </a:solidFill>
                <a:latin typeface="Agrandir Narrow"/>
              </a:rPr>
              <a:t>Intégration des informations sur l'événement et sur Doha sur la page d'accueil.</a:t>
            </a:r>
          </a:p>
          <a:p>
            <a:pPr marL="359299" lvl="1" indent="-179649" algn="just">
              <a:lnSpc>
                <a:spcPts val="2962"/>
              </a:lnSpc>
              <a:buFont typeface="Arial"/>
              <a:buChar char="•"/>
            </a:pPr>
            <a:r>
              <a:rPr lang="en-US" sz="1664" spc="66">
                <a:solidFill>
                  <a:srgbClr val="000000"/>
                </a:solidFill>
                <a:latin typeface="Agrandir Narrow"/>
              </a:rPr>
              <a:t>Possibilité pour les utilisateurs de vendre leurs billets.</a:t>
            </a:r>
          </a:p>
          <a:p>
            <a:pPr marL="359299" lvl="1" indent="-179649" algn="just">
              <a:lnSpc>
                <a:spcPts val="2962"/>
              </a:lnSpc>
              <a:buFont typeface="Arial"/>
              <a:buChar char="•"/>
            </a:pPr>
            <a:r>
              <a:rPr lang="en-US" sz="1664" spc="66">
                <a:solidFill>
                  <a:srgbClr val="000000"/>
                </a:solidFill>
                <a:latin typeface="Agrandir Narrow"/>
              </a:rPr>
              <a:t>Gestion des demandes d'assistance.</a:t>
            </a:r>
          </a:p>
          <a:p>
            <a:pPr algn="just">
              <a:lnSpc>
                <a:spcPts val="2962"/>
              </a:lnSpc>
            </a:pPr>
            <a:endParaRPr lang="en-US" sz="1664" spc="66">
              <a:solidFill>
                <a:srgbClr val="000000"/>
              </a:solidFill>
              <a:latin typeface="Agrandir Narr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7182" y="369655"/>
            <a:ext cx="17482162" cy="9917345"/>
            <a:chOff x="0" y="0"/>
            <a:chExt cx="4604356" cy="2611976"/>
          </a:xfrm>
        </p:grpSpPr>
        <p:sp>
          <p:nvSpPr>
            <p:cNvPr id="4" name="Freeform 4"/>
            <p:cNvSpPr/>
            <p:nvPr/>
          </p:nvSpPr>
          <p:spPr>
            <a:xfrm>
              <a:off x="0" y="0"/>
              <a:ext cx="4604355" cy="2611976"/>
            </a:xfrm>
            <a:custGeom>
              <a:avLst/>
              <a:gdLst/>
              <a:ahLst/>
              <a:cxnLst/>
              <a:rect l="l" t="t" r="r" b="b"/>
              <a:pathLst>
                <a:path w="4604355" h="2611976">
                  <a:moveTo>
                    <a:pt x="17271" y="0"/>
                  </a:moveTo>
                  <a:lnTo>
                    <a:pt x="4587084" y="0"/>
                  </a:lnTo>
                  <a:cubicBezTo>
                    <a:pt x="4596623" y="0"/>
                    <a:pt x="4604355" y="7733"/>
                    <a:pt x="4604355" y="17271"/>
                  </a:cubicBezTo>
                  <a:lnTo>
                    <a:pt x="4604355" y="2594705"/>
                  </a:lnTo>
                  <a:cubicBezTo>
                    <a:pt x="4604355" y="2604243"/>
                    <a:pt x="4596623" y="2611976"/>
                    <a:pt x="4587084" y="2611976"/>
                  </a:cubicBezTo>
                  <a:lnTo>
                    <a:pt x="17271" y="2611976"/>
                  </a:lnTo>
                  <a:cubicBezTo>
                    <a:pt x="7733" y="2611976"/>
                    <a:pt x="0" y="2604243"/>
                    <a:pt x="0" y="2594705"/>
                  </a:cubicBezTo>
                  <a:lnTo>
                    <a:pt x="0" y="17271"/>
                  </a:lnTo>
                  <a:cubicBezTo>
                    <a:pt x="0" y="7733"/>
                    <a:pt x="7733" y="0"/>
                    <a:pt x="17271" y="0"/>
                  </a:cubicBezTo>
                  <a:close/>
                </a:path>
              </a:pathLst>
            </a:custGeom>
            <a:solidFill>
              <a:srgbClr val="F5F5F5"/>
            </a:solidFill>
            <a:ln w="19050" cap="rnd">
              <a:solidFill>
                <a:srgbClr val="202354"/>
              </a:solidFill>
              <a:prstDash val="solid"/>
              <a:round/>
            </a:ln>
          </p:spPr>
        </p:sp>
        <p:sp>
          <p:nvSpPr>
            <p:cNvPr id="5" name="TextBox 5"/>
            <p:cNvSpPr txBox="1"/>
            <p:nvPr/>
          </p:nvSpPr>
          <p:spPr>
            <a:xfrm>
              <a:off x="0" y="-28575"/>
              <a:ext cx="4604356" cy="26405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6938107" y="1617977"/>
            <a:ext cx="25077451" cy="159379"/>
          </a:xfrm>
          <a:prstGeom prst="line">
            <a:avLst/>
          </a:prstGeom>
          <a:ln w="76200" cap="flat">
            <a:solidFill>
              <a:srgbClr val="C23A97"/>
            </a:solidFill>
            <a:prstDash val="solid"/>
            <a:headEnd type="none" w="sm" len="sm"/>
            <a:tailEnd type="none" w="sm" len="sm"/>
          </a:ln>
        </p:spPr>
      </p:sp>
      <p:sp>
        <p:nvSpPr>
          <p:cNvPr id="7" name="Freeform 7"/>
          <p:cNvSpPr/>
          <p:nvPr/>
        </p:nvSpPr>
        <p:spPr>
          <a:xfrm>
            <a:off x="2971550" y="629197"/>
            <a:ext cx="988780" cy="988780"/>
          </a:xfrm>
          <a:custGeom>
            <a:avLst/>
            <a:gdLst/>
            <a:ahLst/>
            <a:cxnLst/>
            <a:rect l="l" t="t" r="r" b="b"/>
            <a:pathLst>
              <a:path w="988780" h="988780">
                <a:moveTo>
                  <a:pt x="0" y="0"/>
                </a:moveTo>
                <a:lnTo>
                  <a:pt x="988780" y="0"/>
                </a:lnTo>
                <a:lnTo>
                  <a:pt x="988780" y="988780"/>
                </a:lnTo>
                <a:lnTo>
                  <a:pt x="0" y="988780"/>
                </a:lnTo>
                <a:lnTo>
                  <a:pt x="0" y="0"/>
                </a:lnTo>
                <a:close/>
              </a:path>
            </a:pathLst>
          </a:custGeom>
          <a:blipFill>
            <a:blip r:embed="rId4"/>
            <a:stretch>
              <a:fillRect/>
            </a:stretch>
          </a:blipFill>
        </p:spPr>
      </p:sp>
      <p:sp>
        <p:nvSpPr>
          <p:cNvPr id="8" name="Freeform 8"/>
          <p:cNvSpPr/>
          <p:nvPr/>
        </p:nvSpPr>
        <p:spPr>
          <a:xfrm>
            <a:off x="16717343" y="458124"/>
            <a:ext cx="1083914" cy="1083914"/>
          </a:xfrm>
          <a:custGeom>
            <a:avLst/>
            <a:gdLst/>
            <a:ahLst/>
            <a:cxnLst/>
            <a:rect l="l" t="t" r="r" b="b"/>
            <a:pathLst>
              <a:path w="1083914" h="1083914">
                <a:moveTo>
                  <a:pt x="0" y="0"/>
                </a:moveTo>
                <a:lnTo>
                  <a:pt x="1083914" y="0"/>
                </a:lnTo>
                <a:lnTo>
                  <a:pt x="1083914" y="1083914"/>
                </a:lnTo>
                <a:lnTo>
                  <a:pt x="0" y="1083914"/>
                </a:lnTo>
                <a:lnTo>
                  <a:pt x="0" y="0"/>
                </a:lnTo>
                <a:close/>
              </a:path>
            </a:pathLst>
          </a:custGeom>
          <a:blipFill>
            <a:blip r:embed="rId5"/>
            <a:stretch>
              <a:fillRect/>
            </a:stretch>
          </a:blipFill>
        </p:spPr>
      </p:sp>
      <p:sp>
        <p:nvSpPr>
          <p:cNvPr id="9" name="TextBox 9"/>
          <p:cNvSpPr txBox="1"/>
          <p:nvPr/>
        </p:nvSpPr>
        <p:spPr>
          <a:xfrm>
            <a:off x="6198670" y="860087"/>
            <a:ext cx="6062396"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Le cahier de charge</a:t>
            </a:r>
          </a:p>
        </p:txBody>
      </p:sp>
      <p:sp>
        <p:nvSpPr>
          <p:cNvPr id="10" name="Freeform 10"/>
          <p:cNvSpPr/>
          <p:nvPr/>
        </p:nvSpPr>
        <p:spPr>
          <a:xfrm>
            <a:off x="907540" y="3624170"/>
            <a:ext cx="16981446" cy="4669898"/>
          </a:xfrm>
          <a:custGeom>
            <a:avLst/>
            <a:gdLst/>
            <a:ahLst/>
            <a:cxnLst/>
            <a:rect l="l" t="t" r="r" b="b"/>
            <a:pathLst>
              <a:path w="16981446" h="4669898">
                <a:moveTo>
                  <a:pt x="0" y="0"/>
                </a:moveTo>
                <a:lnTo>
                  <a:pt x="16981446" y="0"/>
                </a:lnTo>
                <a:lnTo>
                  <a:pt x="16981446" y="4669897"/>
                </a:lnTo>
                <a:lnTo>
                  <a:pt x="0" y="4669897"/>
                </a:lnTo>
                <a:lnTo>
                  <a:pt x="0" y="0"/>
                </a:lnTo>
                <a:close/>
              </a:path>
            </a:pathLst>
          </a:custGeom>
          <a:blipFill>
            <a:blip r:embed="rId6"/>
            <a:stretch>
              <a:fillRect/>
            </a:stretch>
          </a:blipFill>
        </p:spPr>
      </p:sp>
      <p:sp>
        <p:nvSpPr>
          <p:cNvPr id="11" name="TextBox 11"/>
          <p:cNvSpPr txBox="1"/>
          <p:nvPr/>
        </p:nvSpPr>
        <p:spPr>
          <a:xfrm>
            <a:off x="7841690" y="2548266"/>
            <a:ext cx="2604620"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MCD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7182" y="369655"/>
            <a:ext cx="17482162" cy="9917345"/>
            <a:chOff x="0" y="0"/>
            <a:chExt cx="4604356" cy="2611976"/>
          </a:xfrm>
        </p:grpSpPr>
        <p:sp>
          <p:nvSpPr>
            <p:cNvPr id="4" name="Freeform 4"/>
            <p:cNvSpPr/>
            <p:nvPr/>
          </p:nvSpPr>
          <p:spPr>
            <a:xfrm>
              <a:off x="0" y="0"/>
              <a:ext cx="4604355" cy="2611976"/>
            </a:xfrm>
            <a:custGeom>
              <a:avLst/>
              <a:gdLst/>
              <a:ahLst/>
              <a:cxnLst/>
              <a:rect l="l" t="t" r="r" b="b"/>
              <a:pathLst>
                <a:path w="4604355" h="2611976">
                  <a:moveTo>
                    <a:pt x="17271" y="0"/>
                  </a:moveTo>
                  <a:lnTo>
                    <a:pt x="4587084" y="0"/>
                  </a:lnTo>
                  <a:cubicBezTo>
                    <a:pt x="4596623" y="0"/>
                    <a:pt x="4604355" y="7733"/>
                    <a:pt x="4604355" y="17271"/>
                  </a:cubicBezTo>
                  <a:lnTo>
                    <a:pt x="4604355" y="2594705"/>
                  </a:lnTo>
                  <a:cubicBezTo>
                    <a:pt x="4604355" y="2604243"/>
                    <a:pt x="4596623" y="2611976"/>
                    <a:pt x="4587084" y="2611976"/>
                  </a:cubicBezTo>
                  <a:lnTo>
                    <a:pt x="17271" y="2611976"/>
                  </a:lnTo>
                  <a:cubicBezTo>
                    <a:pt x="7733" y="2611976"/>
                    <a:pt x="0" y="2604243"/>
                    <a:pt x="0" y="2594705"/>
                  </a:cubicBezTo>
                  <a:lnTo>
                    <a:pt x="0" y="17271"/>
                  </a:lnTo>
                  <a:cubicBezTo>
                    <a:pt x="0" y="7733"/>
                    <a:pt x="7733" y="0"/>
                    <a:pt x="17271" y="0"/>
                  </a:cubicBezTo>
                  <a:close/>
                </a:path>
              </a:pathLst>
            </a:custGeom>
            <a:solidFill>
              <a:srgbClr val="F5F5F5"/>
            </a:solidFill>
            <a:ln w="19050" cap="rnd">
              <a:solidFill>
                <a:srgbClr val="202354"/>
              </a:solidFill>
              <a:prstDash val="solid"/>
              <a:round/>
            </a:ln>
          </p:spPr>
        </p:sp>
        <p:sp>
          <p:nvSpPr>
            <p:cNvPr id="5" name="TextBox 5"/>
            <p:cNvSpPr txBox="1"/>
            <p:nvPr/>
          </p:nvSpPr>
          <p:spPr>
            <a:xfrm>
              <a:off x="0" y="-28575"/>
              <a:ext cx="4604356" cy="26405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6938107" y="1617977"/>
            <a:ext cx="25077451" cy="159379"/>
          </a:xfrm>
          <a:prstGeom prst="line">
            <a:avLst/>
          </a:prstGeom>
          <a:ln w="76200" cap="flat">
            <a:solidFill>
              <a:srgbClr val="C23A97"/>
            </a:solidFill>
            <a:prstDash val="solid"/>
            <a:headEnd type="none" w="sm" len="sm"/>
            <a:tailEnd type="none" w="sm" len="sm"/>
          </a:ln>
        </p:spPr>
      </p:sp>
      <p:sp>
        <p:nvSpPr>
          <p:cNvPr id="7" name="Freeform 7"/>
          <p:cNvSpPr/>
          <p:nvPr/>
        </p:nvSpPr>
        <p:spPr>
          <a:xfrm>
            <a:off x="2971550" y="629197"/>
            <a:ext cx="988780" cy="988780"/>
          </a:xfrm>
          <a:custGeom>
            <a:avLst/>
            <a:gdLst/>
            <a:ahLst/>
            <a:cxnLst/>
            <a:rect l="l" t="t" r="r" b="b"/>
            <a:pathLst>
              <a:path w="988780" h="988780">
                <a:moveTo>
                  <a:pt x="0" y="0"/>
                </a:moveTo>
                <a:lnTo>
                  <a:pt x="988780" y="0"/>
                </a:lnTo>
                <a:lnTo>
                  <a:pt x="988780" y="988780"/>
                </a:lnTo>
                <a:lnTo>
                  <a:pt x="0" y="988780"/>
                </a:lnTo>
                <a:lnTo>
                  <a:pt x="0" y="0"/>
                </a:lnTo>
                <a:close/>
              </a:path>
            </a:pathLst>
          </a:custGeom>
          <a:blipFill>
            <a:blip r:embed="rId4"/>
            <a:stretch>
              <a:fillRect/>
            </a:stretch>
          </a:blipFill>
        </p:spPr>
      </p:sp>
      <p:sp>
        <p:nvSpPr>
          <p:cNvPr id="8" name="Freeform 8"/>
          <p:cNvSpPr/>
          <p:nvPr/>
        </p:nvSpPr>
        <p:spPr>
          <a:xfrm>
            <a:off x="16717343" y="458124"/>
            <a:ext cx="1083914" cy="1083914"/>
          </a:xfrm>
          <a:custGeom>
            <a:avLst/>
            <a:gdLst/>
            <a:ahLst/>
            <a:cxnLst/>
            <a:rect l="l" t="t" r="r" b="b"/>
            <a:pathLst>
              <a:path w="1083914" h="1083914">
                <a:moveTo>
                  <a:pt x="0" y="0"/>
                </a:moveTo>
                <a:lnTo>
                  <a:pt x="1083914" y="0"/>
                </a:lnTo>
                <a:lnTo>
                  <a:pt x="1083914" y="1083914"/>
                </a:lnTo>
                <a:lnTo>
                  <a:pt x="0" y="1083914"/>
                </a:lnTo>
                <a:lnTo>
                  <a:pt x="0" y="0"/>
                </a:lnTo>
                <a:close/>
              </a:path>
            </a:pathLst>
          </a:custGeom>
          <a:blipFill>
            <a:blip r:embed="rId5"/>
            <a:stretch>
              <a:fillRect/>
            </a:stretch>
          </a:blipFill>
        </p:spPr>
      </p:sp>
      <p:sp>
        <p:nvSpPr>
          <p:cNvPr id="9" name="Freeform 9"/>
          <p:cNvSpPr/>
          <p:nvPr/>
        </p:nvSpPr>
        <p:spPr>
          <a:xfrm>
            <a:off x="3465940" y="2109510"/>
            <a:ext cx="13251403" cy="8068431"/>
          </a:xfrm>
          <a:custGeom>
            <a:avLst/>
            <a:gdLst/>
            <a:ahLst/>
            <a:cxnLst/>
            <a:rect l="l" t="t" r="r" b="b"/>
            <a:pathLst>
              <a:path w="13251403" h="8068431">
                <a:moveTo>
                  <a:pt x="0" y="0"/>
                </a:moveTo>
                <a:lnTo>
                  <a:pt x="13251403" y="0"/>
                </a:lnTo>
                <a:lnTo>
                  <a:pt x="13251403" y="8068431"/>
                </a:lnTo>
                <a:lnTo>
                  <a:pt x="0" y="8068431"/>
                </a:lnTo>
                <a:lnTo>
                  <a:pt x="0" y="0"/>
                </a:lnTo>
                <a:close/>
              </a:path>
            </a:pathLst>
          </a:custGeom>
          <a:blipFill>
            <a:blip r:embed="rId6"/>
            <a:stretch>
              <a:fillRect/>
            </a:stretch>
          </a:blipFill>
        </p:spPr>
      </p:sp>
      <p:sp>
        <p:nvSpPr>
          <p:cNvPr id="10" name="Freeform 10"/>
          <p:cNvSpPr/>
          <p:nvPr/>
        </p:nvSpPr>
        <p:spPr>
          <a:xfrm>
            <a:off x="1028700" y="5241883"/>
            <a:ext cx="1803686" cy="1803686"/>
          </a:xfrm>
          <a:custGeom>
            <a:avLst/>
            <a:gdLst/>
            <a:ahLst/>
            <a:cxnLst/>
            <a:rect l="l" t="t" r="r" b="b"/>
            <a:pathLst>
              <a:path w="1803686" h="1803686">
                <a:moveTo>
                  <a:pt x="0" y="0"/>
                </a:moveTo>
                <a:lnTo>
                  <a:pt x="1803686" y="0"/>
                </a:lnTo>
                <a:lnTo>
                  <a:pt x="1803686" y="1803686"/>
                </a:lnTo>
                <a:lnTo>
                  <a:pt x="0" y="1803686"/>
                </a:lnTo>
                <a:lnTo>
                  <a:pt x="0" y="0"/>
                </a:lnTo>
                <a:close/>
              </a:path>
            </a:pathLst>
          </a:custGeom>
          <a:blipFill>
            <a:blip r:embed="rId7"/>
            <a:stretch>
              <a:fillRect/>
            </a:stretch>
          </a:blipFill>
        </p:spPr>
      </p:sp>
      <p:sp>
        <p:nvSpPr>
          <p:cNvPr id="11" name="TextBox 11"/>
          <p:cNvSpPr txBox="1"/>
          <p:nvPr/>
        </p:nvSpPr>
        <p:spPr>
          <a:xfrm>
            <a:off x="6198670" y="860087"/>
            <a:ext cx="6062396"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Le cahier de charge</a:t>
            </a:r>
          </a:p>
        </p:txBody>
      </p:sp>
      <p:sp>
        <p:nvSpPr>
          <p:cNvPr id="12" name="TextBox 12"/>
          <p:cNvSpPr txBox="1"/>
          <p:nvPr/>
        </p:nvSpPr>
        <p:spPr>
          <a:xfrm>
            <a:off x="861320" y="4419121"/>
            <a:ext cx="2604620" cy="565100"/>
          </a:xfrm>
          <a:prstGeom prst="rect">
            <a:avLst/>
          </a:prstGeom>
        </p:spPr>
        <p:txBody>
          <a:bodyPr lIns="0" tIns="0" rIns="0" bIns="0" rtlCol="0" anchor="t">
            <a:spAutoFit/>
          </a:bodyPr>
          <a:lstStyle/>
          <a:p>
            <a:pPr algn="l">
              <a:lnSpc>
                <a:spcPts val="4399"/>
              </a:lnSpc>
            </a:pPr>
            <a:r>
              <a:rPr lang="en-US" sz="3999" spc="127">
                <a:solidFill>
                  <a:srgbClr val="000000"/>
                </a:solidFill>
                <a:latin typeface="Days"/>
              </a:rPr>
              <a:t>La MLD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7182" y="369655"/>
            <a:ext cx="17482162" cy="9917345"/>
            <a:chOff x="0" y="0"/>
            <a:chExt cx="4604356" cy="2611976"/>
          </a:xfrm>
        </p:grpSpPr>
        <p:sp>
          <p:nvSpPr>
            <p:cNvPr id="4" name="Freeform 4"/>
            <p:cNvSpPr/>
            <p:nvPr/>
          </p:nvSpPr>
          <p:spPr>
            <a:xfrm>
              <a:off x="0" y="0"/>
              <a:ext cx="4604355" cy="2611976"/>
            </a:xfrm>
            <a:custGeom>
              <a:avLst/>
              <a:gdLst/>
              <a:ahLst/>
              <a:cxnLst/>
              <a:rect l="l" t="t" r="r" b="b"/>
              <a:pathLst>
                <a:path w="4604355" h="2611976">
                  <a:moveTo>
                    <a:pt x="17271" y="0"/>
                  </a:moveTo>
                  <a:lnTo>
                    <a:pt x="4587084" y="0"/>
                  </a:lnTo>
                  <a:cubicBezTo>
                    <a:pt x="4596623" y="0"/>
                    <a:pt x="4604355" y="7733"/>
                    <a:pt x="4604355" y="17271"/>
                  </a:cubicBezTo>
                  <a:lnTo>
                    <a:pt x="4604355" y="2594705"/>
                  </a:lnTo>
                  <a:cubicBezTo>
                    <a:pt x="4604355" y="2604243"/>
                    <a:pt x="4596623" y="2611976"/>
                    <a:pt x="4587084" y="2611976"/>
                  </a:cubicBezTo>
                  <a:lnTo>
                    <a:pt x="17271" y="2611976"/>
                  </a:lnTo>
                  <a:cubicBezTo>
                    <a:pt x="7733" y="2611976"/>
                    <a:pt x="0" y="2604243"/>
                    <a:pt x="0" y="2594705"/>
                  </a:cubicBezTo>
                  <a:lnTo>
                    <a:pt x="0" y="17271"/>
                  </a:lnTo>
                  <a:cubicBezTo>
                    <a:pt x="0" y="7733"/>
                    <a:pt x="7733" y="0"/>
                    <a:pt x="17271" y="0"/>
                  </a:cubicBezTo>
                  <a:close/>
                </a:path>
              </a:pathLst>
            </a:custGeom>
            <a:solidFill>
              <a:srgbClr val="F5F5F5"/>
            </a:solidFill>
            <a:ln w="19050" cap="rnd">
              <a:solidFill>
                <a:srgbClr val="202354"/>
              </a:solidFill>
              <a:prstDash val="solid"/>
              <a:round/>
            </a:ln>
          </p:spPr>
        </p:sp>
        <p:sp>
          <p:nvSpPr>
            <p:cNvPr id="5" name="TextBox 5"/>
            <p:cNvSpPr txBox="1"/>
            <p:nvPr/>
          </p:nvSpPr>
          <p:spPr>
            <a:xfrm>
              <a:off x="0" y="-28575"/>
              <a:ext cx="4604356" cy="26405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6938107" y="1759434"/>
            <a:ext cx="18297817" cy="65201"/>
          </a:xfrm>
          <a:prstGeom prst="line">
            <a:avLst/>
          </a:prstGeom>
          <a:ln w="76200" cap="flat">
            <a:solidFill>
              <a:srgbClr val="C23A97"/>
            </a:solidFill>
            <a:prstDash val="solid"/>
            <a:headEnd type="none" w="sm" len="sm"/>
            <a:tailEnd type="none" w="sm" len="sm"/>
          </a:ln>
        </p:spPr>
      </p:sp>
      <p:sp>
        <p:nvSpPr>
          <p:cNvPr id="7" name="Freeform 7"/>
          <p:cNvSpPr/>
          <p:nvPr/>
        </p:nvSpPr>
        <p:spPr>
          <a:xfrm>
            <a:off x="842941" y="681416"/>
            <a:ext cx="1039918" cy="1039918"/>
          </a:xfrm>
          <a:custGeom>
            <a:avLst/>
            <a:gdLst/>
            <a:ahLst/>
            <a:cxnLst/>
            <a:rect l="l" t="t" r="r" b="b"/>
            <a:pathLst>
              <a:path w="1039918" h="1039918">
                <a:moveTo>
                  <a:pt x="0" y="0"/>
                </a:moveTo>
                <a:lnTo>
                  <a:pt x="1039918" y="0"/>
                </a:lnTo>
                <a:lnTo>
                  <a:pt x="1039918" y="1039918"/>
                </a:lnTo>
                <a:lnTo>
                  <a:pt x="0" y="1039918"/>
                </a:lnTo>
                <a:lnTo>
                  <a:pt x="0" y="0"/>
                </a:lnTo>
                <a:close/>
              </a:path>
            </a:pathLst>
          </a:custGeom>
          <a:blipFill>
            <a:blip r:embed="rId4"/>
            <a:stretch>
              <a:fillRect/>
            </a:stretch>
          </a:blipFill>
        </p:spPr>
      </p:sp>
      <p:sp>
        <p:nvSpPr>
          <p:cNvPr id="8" name="Freeform 8"/>
          <p:cNvSpPr/>
          <p:nvPr/>
        </p:nvSpPr>
        <p:spPr>
          <a:xfrm>
            <a:off x="16274632" y="463395"/>
            <a:ext cx="1554085" cy="1554085"/>
          </a:xfrm>
          <a:custGeom>
            <a:avLst/>
            <a:gdLst/>
            <a:ahLst/>
            <a:cxnLst/>
            <a:rect l="l" t="t" r="r" b="b"/>
            <a:pathLst>
              <a:path w="1554085" h="1554085">
                <a:moveTo>
                  <a:pt x="0" y="0"/>
                </a:moveTo>
                <a:lnTo>
                  <a:pt x="1554085" y="0"/>
                </a:lnTo>
                <a:lnTo>
                  <a:pt x="1554085" y="1554085"/>
                </a:lnTo>
                <a:lnTo>
                  <a:pt x="0" y="1554085"/>
                </a:lnTo>
                <a:lnTo>
                  <a:pt x="0" y="0"/>
                </a:lnTo>
                <a:close/>
              </a:path>
            </a:pathLst>
          </a:custGeom>
          <a:blipFill>
            <a:blip r:embed="rId5"/>
            <a:stretch>
              <a:fillRect/>
            </a:stretch>
          </a:blipFill>
        </p:spPr>
      </p:sp>
      <p:grpSp>
        <p:nvGrpSpPr>
          <p:cNvPr id="9" name="Group 9"/>
          <p:cNvGrpSpPr/>
          <p:nvPr/>
        </p:nvGrpSpPr>
        <p:grpSpPr>
          <a:xfrm>
            <a:off x="781334" y="2005609"/>
            <a:ext cx="5235731" cy="7730733"/>
            <a:chOff x="0" y="0"/>
            <a:chExt cx="1378958" cy="2036078"/>
          </a:xfrm>
        </p:grpSpPr>
        <p:sp>
          <p:nvSpPr>
            <p:cNvPr id="10" name="Freeform 10"/>
            <p:cNvSpPr/>
            <p:nvPr/>
          </p:nvSpPr>
          <p:spPr>
            <a:xfrm>
              <a:off x="0" y="0"/>
              <a:ext cx="1378958" cy="2036078"/>
            </a:xfrm>
            <a:custGeom>
              <a:avLst/>
              <a:gdLst/>
              <a:ahLst/>
              <a:cxnLst/>
              <a:rect l="l" t="t" r="r" b="b"/>
              <a:pathLst>
                <a:path w="1378958" h="2036078">
                  <a:moveTo>
                    <a:pt x="0" y="0"/>
                  </a:moveTo>
                  <a:lnTo>
                    <a:pt x="1378958" y="0"/>
                  </a:lnTo>
                  <a:lnTo>
                    <a:pt x="1378958" y="2036078"/>
                  </a:lnTo>
                  <a:lnTo>
                    <a:pt x="0" y="2036078"/>
                  </a:lnTo>
                  <a:close/>
                </a:path>
              </a:pathLst>
            </a:custGeom>
            <a:solidFill>
              <a:srgbClr val="D8E1E9"/>
            </a:solidFill>
          </p:spPr>
        </p:sp>
        <p:sp>
          <p:nvSpPr>
            <p:cNvPr id="11" name="TextBox 11"/>
            <p:cNvSpPr txBox="1"/>
            <p:nvPr/>
          </p:nvSpPr>
          <p:spPr>
            <a:xfrm>
              <a:off x="0" y="-28575"/>
              <a:ext cx="1378958" cy="2064653"/>
            </a:xfrm>
            <a:prstGeom prst="rect">
              <a:avLst/>
            </a:prstGeom>
          </p:spPr>
          <p:txBody>
            <a:bodyPr lIns="50800" tIns="50800" rIns="50800" bIns="50800" rtlCol="0" anchor="ctr"/>
            <a:lstStyle/>
            <a:p>
              <a:pPr algn="ctr">
                <a:lnSpc>
                  <a:spcPts val="1869"/>
                </a:lnSpc>
              </a:pPr>
              <a:endParaRPr/>
            </a:p>
          </p:txBody>
        </p:sp>
      </p:grpSp>
      <p:sp>
        <p:nvSpPr>
          <p:cNvPr id="12" name="AutoShape 12"/>
          <p:cNvSpPr/>
          <p:nvPr/>
        </p:nvSpPr>
        <p:spPr>
          <a:xfrm>
            <a:off x="1882859" y="4025245"/>
            <a:ext cx="2852354" cy="0"/>
          </a:xfrm>
          <a:prstGeom prst="line">
            <a:avLst/>
          </a:prstGeom>
          <a:ln w="57150" cap="flat">
            <a:solidFill>
              <a:srgbClr val="FFFFFF"/>
            </a:solidFill>
            <a:prstDash val="solid"/>
            <a:headEnd type="none" w="sm" len="sm"/>
            <a:tailEnd type="none" w="sm" len="sm"/>
          </a:ln>
        </p:spPr>
      </p:sp>
      <p:grpSp>
        <p:nvGrpSpPr>
          <p:cNvPr id="13" name="Group 13"/>
          <p:cNvGrpSpPr/>
          <p:nvPr/>
        </p:nvGrpSpPr>
        <p:grpSpPr>
          <a:xfrm>
            <a:off x="6780398" y="2017480"/>
            <a:ext cx="5235731" cy="7730733"/>
            <a:chOff x="0" y="0"/>
            <a:chExt cx="1378958" cy="2036078"/>
          </a:xfrm>
        </p:grpSpPr>
        <p:sp>
          <p:nvSpPr>
            <p:cNvPr id="14" name="Freeform 14"/>
            <p:cNvSpPr/>
            <p:nvPr/>
          </p:nvSpPr>
          <p:spPr>
            <a:xfrm>
              <a:off x="0" y="0"/>
              <a:ext cx="1378958" cy="2036078"/>
            </a:xfrm>
            <a:custGeom>
              <a:avLst/>
              <a:gdLst/>
              <a:ahLst/>
              <a:cxnLst/>
              <a:rect l="l" t="t" r="r" b="b"/>
              <a:pathLst>
                <a:path w="1378958" h="2036078">
                  <a:moveTo>
                    <a:pt x="0" y="0"/>
                  </a:moveTo>
                  <a:lnTo>
                    <a:pt x="1378958" y="0"/>
                  </a:lnTo>
                  <a:lnTo>
                    <a:pt x="1378958" y="2036078"/>
                  </a:lnTo>
                  <a:lnTo>
                    <a:pt x="0" y="2036078"/>
                  </a:lnTo>
                  <a:close/>
                </a:path>
              </a:pathLst>
            </a:custGeom>
            <a:solidFill>
              <a:srgbClr val="D8E1E9"/>
            </a:solidFill>
          </p:spPr>
        </p:sp>
        <p:sp>
          <p:nvSpPr>
            <p:cNvPr id="15" name="TextBox 15"/>
            <p:cNvSpPr txBox="1"/>
            <p:nvPr/>
          </p:nvSpPr>
          <p:spPr>
            <a:xfrm>
              <a:off x="0" y="-28575"/>
              <a:ext cx="1378958" cy="2064653"/>
            </a:xfrm>
            <a:prstGeom prst="rect">
              <a:avLst/>
            </a:prstGeom>
          </p:spPr>
          <p:txBody>
            <a:bodyPr lIns="50800" tIns="50800" rIns="50800" bIns="50800" rtlCol="0" anchor="ctr"/>
            <a:lstStyle/>
            <a:p>
              <a:pPr algn="ctr">
                <a:lnSpc>
                  <a:spcPts val="1869"/>
                </a:lnSpc>
              </a:pPr>
              <a:endParaRPr/>
            </a:p>
          </p:txBody>
        </p:sp>
      </p:grpSp>
      <p:sp>
        <p:nvSpPr>
          <p:cNvPr id="16" name="AutoShape 16"/>
          <p:cNvSpPr/>
          <p:nvPr/>
        </p:nvSpPr>
        <p:spPr>
          <a:xfrm>
            <a:off x="8065781" y="3225157"/>
            <a:ext cx="2852354" cy="0"/>
          </a:xfrm>
          <a:prstGeom prst="line">
            <a:avLst/>
          </a:prstGeom>
          <a:ln w="57150" cap="flat">
            <a:solidFill>
              <a:srgbClr val="FFFFFF"/>
            </a:solidFill>
            <a:prstDash val="solid"/>
            <a:headEnd type="none" w="sm" len="sm"/>
            <a:tailEnd type="none" w="sm" len="sm"/>
          </a:ln>
        </p:spPr>
      </p:sp>
      <p:grpSp>
        <p:nvGrpSpPr>
          <p:cNvPr id="17" name="Group 17"/>
          <p:cNvGrpSpPr/>
          <p:nvPr/>
        </p:nvGrpSpPr>
        <p:grpSpPr>
          <a:xfrm>
            <a:off x="12592986" y="2368478"/>
            <a:ext cx="5235731" cy="7234797"/>
            <a:chOff x="0" y="0"/>
            <a:chExt cx="1378958" cy="1905461"/>
          </a:xfrm>
        </p:grpSpPr>
        <p:sp>
          <p:nvSpPr>
            <p:cNvPr id="18" name="Freeform 18"/>
            <p:cNvSpPr/>
            <p:nvPr/>
          </p:nvSpPr>
          <p:spPr>
            <a:xfrm>
              <a:off x="0" y="0"/>
              <a:ext cx="1378958" cy="1905461"/>
            </a:xfrm>
            <a:custGeom>
              <a:avLst/>
              <a:gdLst/>
              <a:ahLst/>
              <a:cxnLst/>
              <a:rect l="l" t="t" r="r" b="b"/>
              <a:pathLst>
                <a:path w="1378958" h="1905461">
                  <a:moveTo>
                    <a:pt x="0" y="0"/>
                  </a:moveTo>
                  <a:lnTo>
                    <a:pt x="1378958" y="0"/>
                  </a:lnTo>
                  <a:lnTo>
                    <a:pt x="1378958" y="1905461"/>
                  </a:lnTo>
                  <a:lnTo>
                    <a:pt x="0" y="1905461"/>
                  </a:lnTo>
                  <a:close/>
                </a:path>
              </a:pathLst>
            </a:custGeom>
            <a:solidFill>
              <a:srgbClr val="D8E1E9"/>
            </a:solidFill>
          </p:spPr>
        </p:sp>
        <p:sp>
          <p:nvSpPr>
            <p:cNvPr id="19" name="TextBox 19"/>
            <p:cNvSpPr txBox="1"/>
            <p:nvPr/>
          </p:nvSpPr>
          <p:spPr>
            <a:xfrm>
              <a:off x="0" y="-28575"/>
              <a:ext cx="1378958" cy="1934036"/>
            </a:xfrm>
            <a:prstGeom prst="rect">
              <a:avLst/>
            </a:prstGeom>
          </p:spPr>
          <p:txBody>
            <a:bodyPr lIns="50800" tIns="50800" rIns="50800" bIns="50800" rtlCol="0" anchor="ctr"/>
            <a:lstStyle/>
            <a:p>
              <a:pPr algn="ctr">
                <a:lnSpc>
                  <a:spcPts val="1869"/>
                </a:lnSpc>
              </a:pPr>
              <a:endParaRPr/>
            </a:p>
          </p:txBody>
        </p:sp>
      </p:grpSp>
      <p:sp>
        <p:nvSpPr>
          <p:cNvPr id="20" name="AutoShape 20"/>
          <p:cNvSpPr/>
          <p:nvPr/>
        </p:nvSpPr>
        <p:spPr>
          <a:xfrm>
            <a:off x="8065781" y="8681318"/>
            <a:ext cx="2852354" cy="0"/>
          </a:xfrm>
          <a:prstGeom prst="line">
            <a:avLst/>
          </a:prstGeom>
          <a:ln w="57150" cap="flat">
            <a:solidFill>
              <a:srgbClr val="FFFFFF"/>
            </a:solidFill>
            <a:prstDash val="solid"/>
            <a:headEnd type="none" w="sm" len="sm"/>
            <a:tailEnd type="none" w="sm" len="sm"/>
          </a:ln>
        </p:spPr>
      </p:sp>
      <p:sp>
        <p:nvSpPr>
          <p:cNvPr id="21" name="AutoShape 21"/>
          <p:cNvSpPr/>
          <p:nvPr/>
        </p:nvSpPr>
        <p:spPr>
          <a:xfrm>
            <a:off x="13602595" y="4452244"/>
            <a:ext cx="2852354" cy="0"/>
          </a:xfrm>
          <a:prstGeom prst="line">
            <a:avLst/>
          </a:prstGeom>
          <a:ln w="57150" cap="flat">
            <a:solidFill>
              <a:srgbClr val="FFFFFF"/>
            </a:solidFill>
            <a:prstDash val="solid"/>
            <a:headEnd type="none" w="sm" len="sm"/>
            <a:tailEnd type="none" w="sm" len="sm"/>
          </a:ln>
        </p:spPr>
      </p:sp>
      <p:sp>
        <p:nvSpPr>
          <p:cNvPr id="22" name="AutoShape 22"/>
          <p:cNvSpPr/>
          <p:nvPr/>
        </p:nvSpPr>
        <p:spPr>
          <a:xfrm>
            <a:off x="1882859" y="9229725"/>
            <a:ext cx="2852354" cy="0"/>
          </a:xfrm>
          <a:prstGeom prst="line">
            <a:avLst/>
          </a:prstGeom>
          <a:ln w="57150" cap="flat">
            <a:solidFill>
              <a:srgbClr val="FFFFFF"/>
            </a:solidFill>
            <a:prstDash val="solid"/>
            <a:headEnd type="none" w="sm" len="sm"/>
            <a:tailEnd type="none" w="sm" len="sm"/>
          </a:ln>
        </p:spPr>
      </p:sp>
      <p:sp>
        <p:nvSpPr>
          <p:cNvPr id="23" name="AutoShape 23"/>
          <p:cNvSpPr/>
          <p:nvPr/>
        </p:nvSpPr>
        <p:spPr>
          <a:xfrm>
            <a:off x="13784675" y="7040738"/>
            <a:ext cx="2852354" cy="0"/>
          </a:xfrm>
          <a:prstGeom prst="line">
            <a:avLst/>
          </a:prstGeom>
          <a:ln w="57150" cap="flat">
            <a:solidFill>
              <a:srgbClr val="FFFFFF"/>
            </a:solidFill>
            <a:prstDash val="solid"/>
            <a:headEnd type="none" w="sm" len="sm"/>
            <a:tailEnd type="none" w="sm" len="sm"/>
          </a:ln>
        </p:spPr>
      </p:sp>
      <p:sp>
        <p:nvSpPr>
          <p:cNvPr id="24" name="Freeform 24"/>
          <p:cNvSpPr/>
          <p:nvPr/>
        </p:nvSpPr>
        <p:spPr>
          <a:xfrm>
            <a:off x="6587534" y="1996530"/>
            <a:ext cx="942700" cy="942700"/>
          </a:xfrm>
          <a:custGeom>
            <a:avLst/>
            <a:gdLst/>
            <a:ahLst/>
            <a:cxnLst/>
            <a:rect l="l" t="t" r="r" b="b"/>
            <a:pathLst>
              <a:path w="942700" h="942700">
                <a:moveTo>
                  <a:pt x="0" y="0"/>
                </a:moveTo>
                <a:lnTo>
                  <a:pt x="942700" y="0"/>
                </a:lnTo>
                <a:lnTo>
                  <a:pt x="942700" y="942700"/>
                </a:lnTo>
                <a:lnTo>
                  <a:pt x="0" y="942700"/>
                </a:lnTo>
                <a:lnTo>
                  <a:pt x="0" y="0"/>
                </a:lnTo>
                <a:close/>
              </a:path>
            </a:pathLst>
          </a:custGeom>
          <a:blipFill>
            <a:blip r:embed="rId6"/>
            <a:stretch>
              <a:fillRect/>
            </a:stretch>
          </a:blipFill>
        </p:spPr>
      </p:sp>
      <p:sp>
        <p:nvSpPr>
          <p:cNvPr id="25" name="Freeform 25"/>
          <p:cNvSpPr/>
          <p:nvPr/>
        </p:nvSpPr>
        <p:spPr>
          <a:xfrm>
            <a:off x="560604" y="1806753"/>
            <a:ext cx="1132477" cy="1132477"/>
          </a:xfrm>
          <a:custGeom>
            <a:avLst/>
            <a:gdLst/>
            <a:ahLst/>
            <a:cxnLst/>
            <a:rect l="l" t="t" r="r" b="b"/>
            <a:pathLst>
              <a:path w="1132477" h="1132477">
                <a:moveTo>
                  <a:pt x="0" y="0"/>
                </a:moveTo>
                <a:lnTo>
                  <a:pt x="1132478" y="0"/>
                </a:lnTo>
                <a:lnTo>
                  <a:pt x="1132478" y="1132477"/>
                </a:lnTo>
                <a:lnTo>
                  <a:pt x="0" y="1132477"/>
                </a:lnTo>
                <a:lnTo>
                  <a:pt x="0" y="0"/>
                </a:lnTo>
                <a:close/>
              </a:path>
            </a:pathLst>
          </a:custGeom>
          <a:blipFill>
            <a:blip r:embed="rId7"/>
            <a:stretch>
              <a:fillRect/>
            </a:stretch>
          </a:blipFill>
        </p:spPr>
      </p:sp>
      <p:sp>
        <p:nvSpPr>
          <p:cNvPr id="26" name="Freeform 26"/>
          <p:cNvSpPr/>
          <p:nvPr/>
        </p:nvSpPr>
        <p:spPr>
          <a:xfrm>
            <a:off x="12549529" y="2239837"/>
            <a:ext cx="1113588" cy="1113588"/>
          </a:xfrm>
          <a:custGeom>
            <a:avLst/>
            <a:gdLst/>
            <a:ahLst/>
            <a:cxnLst/>
            <a:rect l="l" t="t" r="r" b="b"/>
            <a:pathLst>
              <a:path w="1113588" h="1113588">
                <a:moveTo>
                  <a:pt x="0" y="0"/>
                </a:moveTo>
                <a:lnTo>
                  <a:pt x="1113588" y="0"/>
                </a:lnTo>
                <a:lnTo>
                  <a:pt x="1113588" y="1113588"/>
                </a:lnTo>
                <a:lnTo>
                  <a:pt x="0" y="1113588"/>
                </a:lnTo>
                <a:lnTo>
                  <a:pt x="0" y="0"/>
                </a:lnTo>
                <a:close/>
              </a:path>
            </a:pathLst>
          </a:custGeom>
          <a:blipFill>
            <a:blip r:embed="rId8"/>
            <a:stretch>
              <a:fillRect/>
            </a:stretch>
          </a:blipFill>
        </p:spPr>
      </p:sp>
      <p:sp>
        <p:nvSpPr>
          <p:cNvPr id="27" name="TextBox 27"/>
          <p:cNvSpPr txBox="1"/>
          <p:nvPr/>
        </p:nvSpPr>
        <p:spPr>
          <a:xfrm>
            <a:off x="7165759" y="3559078"/>
            <a:ext cx="4682750" cy="4947736"/>
          </a:xfrm>
          <a:prstGeom prst="rect">
            <a:avLst/>
          </a:prstGeom>
        </p:spPr>
        <p:txBody>
          <a:bodyPr lIns="0" tIns="0" rIns="0" bIns="0" rtlCol="0" anchor="t">
            <a:spAutoFit/>
          </a:bodyPr>
          <a:lstStyle/>
          <a:p>
            <a:pPr marL="431801" lvl="1" indent="-215900" algn="l">
              <a:lnSpc>
                <a:spcPts val="3560"/>
              </a:lnSpc>
              <a:buFont typeface="Arial"/>
              <a:buChar char="•"/>
            </a:pPr>
            <a:r>
              <a:rPr lang="en-US" sz="2000" spc="80">
                <a:solidFill>
                  <a:srgbClr val="000000"/>
                </a:solidFill>
                <a:latin typeface="Agrandir Narrow"/>
              </a:rPr>
              <a:t>Utilisation de PHP (version 5.3 ou supérieure) et MySQL (version 5.0 ou supérieure) pour le développement du site.</a:t>
            </a:r>
          </a:p>
          <a:p>
            <a:pPr marL="431801" lvl="1" indent="-215900" algn="l">
              <a:lnSpc>
                <a:spcPts val="3560"/>
              </a:lnSpc>
              <a:buFont typeface="Arial"/>
              <a:buChar char="•"/>
            </a:pPr>
            <a:r>
              <a:rPr lang="en-US" sz="2000" spc="80">
                <a:solidFill>
                  <a:srgbClr val="000000"/>
                </a:solidFill>
                <a:latin typeface="Agrandir Narrow"/>
              </a:rPr>
              <a:t>Intégration du système de tickets d'assistance open source AsianCup_eTicket.</a:t>
            </a:r>
          </a:p>
          <a:p>
            <a:pPr marL="431801" lvl="1" indent="-215900" algn="l">
              <a:lnSpc>
                <a:spcPts val="3560"/>
              </a:lnSpc>
              <a:buFont typeface="Arial"/>
              <a:buChar char="•"/>
            </a:pPr>
            <a:r>
              <a:rPr lang="en-US" sz="2000" spc="80">
                <a:solidFill>
                  <a:srgbClr val="000000"/>
                </a:solidFill>
                <a:latin typeface="Agrandir Narrow"/>
              </a:rPr>
              <a:t>Hébergement sur un serveur web sous Windows ou Linux (IIS ou Apache).</a:t>
            </a:r>
          </a:p>
          <a:p>
            <a:pPr algn="l">
              <a:lnSpc>
                <a:spcPts val="3560"/>
              </a:lnSpc>
            </a:pPr>
            <a:endParaRPr lang="en-US" sz="2000" spc="80">
              <a:solidFill>
                <a:srgbClr val="000000"/>
              </a:solidFill>
              <a:latin typeface="Agrandir Narrow"/>
            </a:endParaRPr>
          </a:p>
        </p:txBody>
      </p:sp>
      <p:grpSp>
        <p:nvGrpSpPr>
          <p:cNvPr id="28" name="Group 28"/>
          <p:cNvGrpSpPr/>
          <p:nvPr/>
        </p:nvGrpSpPr>
        <p:grpSpPr>
          <a:xfrm>
            <a:off x="13784675" y="1685488"/>
            <a:ext cx="1379174" cy="2222287"/>
            <a:chOff x="0" y="0"/>
            <a:chExt cx="406400" cy="654840"/>
          </a:xfrm>
        </p:grpSpPr>
        <p:sp>
          <p:nvSpPr>
            <p:cNvPr id="29" name="Freeform 29"/>
            <p:cNvSpPr/>
            <p:nvPr/>
          </p:nvSpPr>
          <p:spPr>
            <a:xfrm>
              <a:off x="0" y="0"/>
              <a:ext cx="406400" cy="654840"/>
            </a:xfrm>
            <a:custGeom>
              <a:avLst/>
              <a:gdLst/>
              <a:ahLst/>
              <a:cxnLst/>
              <a:rect l="l" t="t" r="r" b="b"/>
              <a:pathLst>
                <a:path w="406400" h="654840">
                  <a:moveTo>
                    <a:pt x="406400" y="327420"/>
                  </a:moveTo>
                  <a:lnTo>
                    <a:pt x="0" y="0"/>
                  </a:lnTo>
                  <a:lnTo>
                    <a:pt x="0" y="203200"/>
                  </a:lnTo>
                  <a:lnTo>
                    <a:pt x="0" y="203200"/>
                  </a:lnTo>
                  <a:lnTo>
                    <a:pt x="0" y="451640"/>
                  </a:lnTo>
                  <a:lnTo>
                    <a:pt x="0" y="451640"/>
                  </a:lnTo>
                  <a:lnTo>
                    <a:pt x="0" y="654840"/>
                  </a:lnTo>
                  <a:lnTo>
                    <a:pt x="406400" y="327420"/>
                  </a:lnTo>
                  <a:close/>
                </a:path>
              </a:pathLst>
            </a:custGeom>
            <a:solidFill>
              <a:srgbClr val="D8E1E9"/>
            </a:solidFill>
            <a:ln w="38100" cap="sq">
              <a:gradFill>
                <a:gsLst>
                  <a:gs pos="0">
                    <a:srgbClr val="B34593">
                      <a:alpha val="100000"/>
                    </a:srgbClr>
                  </a:gs>
                  <a:gs pos="100000">
                    <a:srgbClr val="151F52">
                      <a:alpha val="100000"/>
                    </a:srgbClr>
                  </a:gs>
                </a:gsLst>
                <a:lin ang="5400000"/>
              </a:gradFill>
              <a:prstDash val="solid"/>
              <a:miter/>
            </a:ln>
          </p:spPr>
        </p:sp>
        <p:sp>
          <p:nvSpPr>
            <p:cNvPr id="30" name="TextBox 30"/>
            <p:cNvSpPr txBox="1"/>
            <p:nvPr/>
          </p:nvSpPr>
          <p:spPr>
            <a:xfrm>
              <a:off x="0" y="155575"/>
              <a:ext cx="304800" cy="296065"/>
            </a:xfrm>
            <a:prstGeom prst="rect">
              <a:avLst/>
            </a:prstGeom>
          </p:spPr>
          <p:txBody>
            <a:bodyPr lIns="50800" tIns="50800" rIns="50800" bIns="50800" rtlCol="0" anchor="ctr"/>
            <a:lstStyle/>
            <a:p>
              <a:pPr algn="ctr">
                <a:lnSpc>
                  <a:spcPts val="2309"/>
                </a:lnSpc>
              </a:pPr>
              <a:r>
                <a:rPr lang="en-US" sz="2099" spc="83">
                  <a:solidFill>
                    <a:srgbClr val="5C2A5F"/>
                  </a:solidFill>
                  <a:latin typeface="Agrandir Narrow Bold"/>
                </a:rPr>
                <a:t>4 MOIS</a:t>
              </a:r>
            </a:p>
          </p:txBody>
        </p:sp>
      </p:grpSp>
      <p:sp>
        <p:nvSpPr>
          <p:cNvPr id="31" name="TextBox 31"/>
          <p:cNvSpPr txBox="1"/>
          <p:nvPr/>
        </p:nvSpPr>
        <p:spPr>
          <a:xfrm>
            <a:off x="2569801" y="860087"/>
            <a:ext cx="8790045" cy="720675"/>
          </a:xfrm>
          <a:prstGeom prst="rect">
            <a:avLst/>
          </a:prstGeom>
        </p:spPr>
        <p:txBody>
          <a:bodyPr lIns="0" tIns="0" rIns="0" bIns="0" rtlCol="0" anchor="t">
            <a:spAutoFit/>
          </a:bodyPr>
          <a:lstStyle/>
          <a:p>
            <a:pPr algn="l">
              <a:lnSpc>
                <a:spcPts val="5500"/>
              </a:lnSpc>
            </a:pPr>
            <a:r>
              <a:rPr lang="en-US" sz="5000" spc="160">
                <a:solidFill>
                  <a:srgbClr val="000000"/>
                </a:solidFill>
                <a:latin typeface="Days"/>
              </a:rPr>
              <a:t>Le cahier de charge</a:t>
            </a:r>
          </a:p>
        </p:txBody>
      </p:sp>
      <p:sp>
        <p:nvSpPr>
          <p:cNvPr id="32" name="TextBox 32"/>
          <p:cNvSpPr txBox="1"/>
          <p:nvPr/>
        </p:nvSpPr>
        <p:spPr>
          <a:xfrm>
            <a:off x="1028700" y="4102003"/>
            <a:ext cx="4682750" cy="4947736"/>
          </a:xfrm>
          <a:prstGeom prst="rect">
            <a:avLst/>
          </a:prstGeom>
        </p:spPr>
        <p:txBody>
          <a:bodyPr lIns="0" tIns="0" rIns="0" bIns="0" rtlCol="0" anchor="t">
            <a:spAutoFit/>
          </a:bodyPr>
          <a:lstStyle/>
          <a:p>
            <a:pPr marL="431801" lvl="1" indent="-215900" algn="l">
              <a:lnSpc>
                <a:spcPts val="3560"/>
              </a:lnSpc>
              <a:buFont typeface="Arial"/>
              <a:buChar char="•"/>
            </a:pPr>
            <a:r>
              <a:rPr lang="en-US" sz="2000" spc="80">
                <a:solidFill>
                  <a:srgbClr val="000000"/>
                </a:solidFill>
                <a:latin typeface="Agrandir Narrow"/>
              </a:rPr>
              <a:t>Utilisation de PHP (version 5.3 ou supérieure) et MySQL (version 5.0 ou supérieure) pour le développement du site.</a:t>
            </a:r>
          </a:p>
          <a:p>
            <a:pPr marL="431801" lvl="1" indent="-215900" algn="l">
              <a:lnSpc>
                <a:spcPts val="3560"/>
              </a:lnSpc>
              <a:buFont typeface="Arial"/>
              <a:buChar char="•"/>
            </a:pPr>
            <a:r>
              <a:rPr lang="en-US" sz="2000" spc="80">
                <a:solidFill>
                  <a:srgbClr val="000000"/>
                </a:solidFill>
                <a:latin typeface="Agrandir Narrow"/>
              </a:rPr>
              <a:t>Intégration du système de tickets d'assistance open source AsianCup_eTicket.</a:t>
            </a:r>
          </a:p>
          <a:p>
            <a:pPr marL="431801" lvl="1" indent="-215900" algn="l">
              <a:lnSpc>
                <a:spcPts val="3560"/>
              </a:lnSpc>
              <a:buFont typeface="Arial"/>
              <a:buChar char="•"/>
            </a:pPr>
            <a:r>
              <a:rPr lang="en-US" sz="2000" spc="80">
                <a:solidFill>
                  <a:srgbClr val="000000"/>
                </a:solidFill>
                <a:latin typeface="Agrandir Narrow"/>
              </a:rPr>
              <a:t>Hébergement sur un serveur web sous Windows ou Linux (IIS ou Apache).</a:t>
            </a:r>
          </a:p>
          <a:p>
            <a:pPr algn="l">
              <a:lnSpc>
                <a:spcPts val="3560"/>
              </a:lnSpc>
            </a:pPr>
            <a:endParaRPr lang="en-US" sz="2000" spc="80">
              <a:solidFill>
                <a:srgbClr val="000000"/>
              </a:solidFill>
              <a:latin typeface="Agrandir Narrow"/>
            </a:endParaRPr>
          </a:p>
        </p:txBody>
      </p:sp>
      <p:sp>
        <p:nvSpPr>
          <p:cNvPr id="33" name="TextBox 33"/>
          <p:cNvSpPr txBox="1"/>
          <p:nvPr/>
        </p:nvSpPr>
        <p:spPr>
          <a:xfrm>
            <a:off x="1148556" y="3387107"/>
            <a:ext cx="4501287" cy="438125"/>
          </a:xfrm>
          <a:prstGeom prst="rect">
            <a:avLst/>
          </a:prstGeom>
        </p:spPr>
        <p:txBody>
          <a:bodyPr lIns="0" tIns="0" rIns="0" bIns="0" rtlCol="0" anchor="t">
            <a:spAutoFit/>
          </a:bodyPr>
          <a:lstStyle/>
          <a:p>
            <a:pPr algn="l">
              <a:lnSpc>
                <a:spcPts val="3300"/>
              </a:lnSpc>
            </a:pPr>
            <a:r>
              <a:rPr lang="en-US" sz="3000" spc="96">
                <a:solidFill>
                  <a:srgbClr val="000000"/>
                </a:solidFill>
                <a:latin typeface="Days"/>
              </a:rPr>
              <a:t>Aspects techniques</a:t>
            </a:r>
          </a:p>
        </p:txBody>
      </p:sp>
      <p:sp>
        <p:nvSpPr>
          <p:cNvPr id="34" name="TextBox 34"/>
          <p:cNvSpPr txBox="1"/>
          <p:nvPr/>
        </p:nvSpPr>
        <p:spPr>
          <a:xfrm>
            <a:off x="7165759" y="2587094"/>
            <a:ext cx="4501287" cy="438125"/>
          </a:xfrm>
          <a:prstGeom prst="rect">
            <a:avLst/>
          </a:prstGeom>
        </p:spPr>
        <p:txBody>
          <a:bodyPr lIns="0" tIns="0" rIns="0" bIns="0" rtlCol="0" anchor="t">
            <a:spAutoFit/>
          </a:bodyPr>
          <a:lstStyle/>
          <a:p>
            <a:pPr algn="ctr">
              <a:lnSpc>
                <a:spcPts val="3300"/>
              </a:lnSpc>
            </a:pPr>
            <a:r>
              <a:rPr lang="en-US" sz="3000" spc="96">
                <a:solidFill>
                  <a:srgbClr val="000000"/>
                </a:solidFill>
                <a:latin typeface="Days"/>
              </a:rPr>
              <a:t>Ressources</a:t>
            </a:r>
          </a:p>
        </p:txBody>
      </p:sp>
      <p:sp>
        <p:nvSpPr>
          <p:cNvPr id="35" name="TextBox 35"/>
          <p:cNvSpPr txBox="1"/>
          <p:nvPr/>
        </p:nvSpPr>
        <p:spPr>
          <a:xfrm>
            <a:off x="12758013" y="3615695"/>
            <a:ext cx="4501287" cy="438125"/>
          </a:xfrm>
          <a:prstGeom prst="rect">
            <a:avLst/>
          </a:prstGeom>
        </p:spPr>
        <p:txBody>
          <a:bodyPr lIns="0" tIns="0" rIns="0" bIns="0" rtlCol="0" anchor="t">
            <a:spAutoFit/>
          </a:bodyPr>
          <a:lstStyle/>
          <a:p>
            <a:pPr algn="ctr">
              <a:lnSpc>
                <a:spcPts val="3300"/>
              </a:lnSpc>
            </a:pPr>
            <a:r>
              <a:rPr lang="en-US" sz="3000" spc="96">
                <a:solidFill>
                  <a:srgbClr val="000000"/>
                </a:solidFill>
                <a:latin typeface="Days"/>
              </a:rPr>
              <a:t> Délais</a:t>
            </a:r>
          </a:p>
        </p:txBody>
      </p:sp>
      <p:sp>
        <p:nvSpPr>
          <p:cNvPr id="36" name="TextBox 36"/>
          <p:cNvSpPr txBox="1"/>
          <p:nvPr/>
        </p:nvSpPr>
        <p:spPr>
          <a:xfrm>
            <a:off x="12997204" y="4972050"/>
            <a:ext cx="4682750" cy="1366932"/>
          </a:xfrm>
          <a:prstGeom prst="rect">
            <a:avLst/>
          </a:prstGeom>
        </p:spPr>
        <p:txBody>
          <a:bodyPr lIns="0" tIns="0" rIns="0" bIns="0" rtlCol="0" anchor="t">
            <a:spAutoFit/>
          </a:bodyPr>
          <a:lstStyle/>
          <a:p>
            <a:pPr marL="431801" lvl="1" indent="-215900" algn="l">
              <a:lnSpc>
                <a:spcPts val="3560"/>
              </a:lnSpc>
              <a:buFont typeface="Arial"/>
              <a:buChar char="•"/>
            </a:pPr>
            <a:r>
              <a:rPr lang="en-US" sz="2000" spc="80">
                <a:solidFill>
                  <a:srgbClr val="000000"/>
                </a:solidFill>
                <a:latin typeface="Agrandir Narrow"/>
              </a:rPr>
              <a:t>Le projet doit être achevé avant la date de la finale de la Coupe d'Asie 2024, soit le 07 mai 2024.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7182" y="369655"/>
            <a:ext cx="17482162" cy="9917345"/>
            <a:chOff x="0" y="0"/>
            <a:chExt cx="4604356" cy="2611976"/>
          </a:xfrm>
        </p:grpSpPr>
        <p:sp>
          <p:nvSpPr>
            <p:cNvPr id="4" name="Freeform 4"/>
            <p:cNvSpPr/>
            <p:nvPr/>
          </p:nvSpPr>
          <p:spPr>
            <a:xfrm>
              <a:off x="0" y="0"/>
              <a:ext cx="4604355" cy="2611976"/>
            </a:xfrm>
            <a:custGeom>
              <a:avLst/>
              <a:gdLst/>
              <a:ahLst/>
              <a:cxnLst/>
              <a:rect l="l" t="t" r="r" b="b"/>
              <a:pathLst>
                <a:path w="4604355" h="2611976">
                  <a:moveTo>
                    <a:pt x="17271" y="0"/>
                  </a:moveTo>
                  <a:lnTo>
                    <a:pt x="4587084" y="0"/>
                  </a:lnTo>
                  <a:cubicBezTo>
                    <a:pt x="4596623" y="0"/>
                    <a:pt x="4604355" y="7733"/>
                    <a:pt x="4604355" y="17271"/>
                  </a:cubicBezTo>
                  <a:lnTo>
                    <a:pt x="4604355" y="2594705"/>
                  </a:lnTo>
                  <a:cubicBezTo>
                    <a:pt x="4604355" y="2604243"/>
                    <a:pt x="4596623" y="2611976"/>
                    <a:pt x="4587084" y="2611976"/>
                  </a:cubicBezTo>
                  <a:lnTo>
                    <a:pt x="17271" y="2611976"/>
                  </a:lnTo>
                  <a:cubicBezTo>
                    <a:pt x="7733" y="2611976"/>
                    <a:pt x="0" y="2604243"/>
                    <a:pt x="0" y="2594705"/>
                  </a:cubicBezTo>
                  <a:lnTo>
                    <a:pt x="0" y="17271"/>
                  </a:lnTo>
                  <a:cubicBezTo>
                    <a:pt x="0" y="7733"/>
                    <a:pt x="7733" y="0"/>
                    <a:pt x="17271" y="0"/>
                  </a:cubicBezTo>
                  <a:close/>
                </a:path>
              </a:pathLst>
            </a:custGeom>
            <a:solidFill>
              <a:srgbClr val="F5F5F5"/>
            </a:solidFill>
            <a:ln w="19050" cap="rnd">
              <a:solidFill>
                <a:srgbClr val="202354"/>
              </a:solidFill>
              <a:prstDash val="solid"/>
              <a:round/>
            </a:ln>
          </p:spPr>
        </p:sp>
        <p:sp>
          <p:nvSpPr>
            <p:cNvPr id="5" name="TextBox 5"/>
            <p:cNvSpPr txBox="1"/>
            <p:nvPr/>
          </p:nvSpPr>
          <p:spPr>
            <a:xfrm>
              <a:off x="0" y="-28575"/>
              <a:ext cx="4604356" cy="2640551"/>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a:off x="-6938107" y="1759434"/>
            <a:ext cx="18297817" cy="65201"/>
          </a:xfrm>
          <a:prstGeom prst="line">
            <a:avLst/>
          </a:prstGeom>
          <a:ln w="76200" cap="flat">
            <a:solidFill>
              <a:srgbClr val="C23A97"/>
            </a:solidFill>
            <a:prstDash val="solid"/>
            <a:headEnd type="none" w="sm" len="sm"/>
            <a:tailEnd type="none" w="sm" len="sm"/>
          </a:ln>
        </p:spPr>
      </p:sp>
      <p:sp>
        <p:nvSpPr>
          <p:cNvPr id="7" name="Freeform 7"/>
          <p:cNvSpPr/>
          <p:nvPr/>
        </p:nvSpPr>
        <p:spPr>
          <a:xfrm>
            <a:off x="842941" y="681416"/>
            <a:ext cx="1039918" cy="1039918"/>
          </a:xfrm>
          <a:custGeom>
            <a:avLst/>
            <a:gdLst/>
            <a:ahLst/>
            <a:cxnLst/>
            <a:rect l="l" t="t" r="r" b="b"/>
            <a:pathLst>
              <a:path w="1039918" h="1039918">
                <a:moveTo>
                  <a:pt x="0" y="0"/>
                </a:moveTo>
                <a:lnTo>
                  <a:pt x="1039918" y="0"/>
                </a:lnTo>
                <a:lnTo>
                  <a:pt x="1039918" y="1039918"/>
                </a:lnTo>
                <a:lnTo>
                  <a:pt x="0" y="1039918"/>
                </a:lnTo>
                <a:lnTo>
                  <a:pt x="0" y="0"/>
                </a:lnTo>
                <a:close/>
              </a:path>
            </a:pathLst>
          </a:custGeom>
          <a:blipFill>
            <a:blip r:embed="rId4"/>
            <a:stretch>
              <a:fillRect/>
            </a:stretch>
          </a:blipFill>
        </p:spPr>
      </p:sp>
      <p:sp>
        <p:nvSpPr>
          <p:cNvPr id="8" name="Freeform 8"/>
          <p:cNvSpPr/>
          <p:nvPr/>
        </p:nvSpPr>
        <p:spPr>
          <a:xfrm>
            <a:off x="16274632" y="463395"/>
            <a:ext cx="1554085" cy="1554085"/>
          </a:xfrm>
          <a:custGeom>
            <a:avLst/>
            <a:gdLst/>
            <a:ahLst/>
            <a:cxnLst/>
            <a:rect l="l" t="t" r="r" b="b"/>
            <a:pathLst>
              <a:path w="1554085" h="1554085">
                <a:moveTo>
                  <a:pt x="0" y="0"/>
                </a:moveTo>
                <a:lnTo>
                  <a:pt x="1554085" y="0"/>
                </a:lnTo>
                <a:lnTo>
                  <a:pt x="1554085" y="1554085"/>
                </a:lnTo>
                <a:lnTo>
                  <a:pt x="0" y="1554085"/>
                </a:lnTo>
                <a:lnTo>
                  <a:pt x="0" y="0"/>
                </a:lnTo>
                <a:close/>
              </a:path>
            </a:pathLst>
          </a:custGeom>
          <a:blipFill>
            <a:blip r:embed="rId5"/>
            <a:stretch>
              <a:fillRect/>
            </a:stretch>
          </a:blipFill>
        </p:spPr>
      </p:sp>
      <p:grpSp>
        <p:nvGrpSpPr>
          <p:cNvPr id="9" name="Group 9"/>
          <p:cNvGrpSpPr/>
          <p:nvPr/>
        </p:nvGrpSpPr>
        <p:grpSpPr>
          <a:xfrm>
            <a:off x="781334" y="2005609"/>
            <a:ext cx="4615811" cy="7730733"/>
            <a:chOff x="0" y="0"/>
            <a:chExt cx="1215687" cy="2036078"/>
          </a:xfrm>
        </p:grpSpPr>
        <p:sp>
          <p:nvSpPr>
            <p:cNvPr id="10" name="Freeform 10"/>
            <p:cNvSpPr/>
            <p:nvPr/>
          </p:nvSpPr>
          <p:spPr>
            <a:xfrm>
              <a:off x="0" y="0"/>
              <a:ext cx="1215687" cy="2036078"/>
            </a:xfrm>
            <a:custGeom>
              <a:avLst/>
              <a:gdLst/>
              <a:ahLst/>
              <a:cxnLst/>
              <a:rect l="l" t="t" r="r" b="b"/>
              <a:pathLst>
                <a:path w="1215687" h="2036078">
                  <a:moveTo>
                    <a:pt x="0" y="0"/>
                  </a:moveTo>
                  <a:lnTo>
                    <a:pt x="1215687" y="0"/>
                  </a:lnTo>
                  <a:lnTo>
                    <a:pt x="1215687" y="2036078"/>
                  </a:lnTo>
                  <a:lnTo>
                    <a:pt x="0" y="2036078"/>
                  </a:lnTo>
                  <a:close/>
                </a:path>
              </a:pathLst>
            </a:custGeom>
            <a:solidFill>
              <a:srgbClr val="D8E1E9"/>
            </a:solidFill>
          </p:spPr>
        </p:sp>
        <p:sp>
          <p:nvSpPr>
            <p:cNvPr id="11" name="TextBox 11"/>
            <p:cNvSpPr txBox="1"/>
            <p:nvPr/>
          </p:nvSpPr>
          <p:spPr>
            <a:xfrm>
              <a:off x="0" y="-28575"/>
              <a:ext cx="1215687" cy="2064653"/>
            </a:xfrm>
            <a:prstGeom prst="rect">
              <a:avLst/>
            </a:prstGeom>
          </p:spPr>
          <p:txBody>
            <a:bodyPr lIns="50800" tIns="50800" rIns="50800" bIns="50800" rtlCol="0" anchor="ctr"/>
            <a:lstStyle/>
            <a:p>
              <a:pPr algn="ctr">
                <a:lnSpc>
                  <a:spcPts val="1869"/>
                </a:lnSpc>
              </a:pPr>
              <a:endParaRPr/>
            </a:p>
          </p:txBody>
        </p:sp>
      </p:grpSp>
      <p:sp>
        <p:nvSpPr>
          <p:cNvPr id="12" name="AutoShape 12"/>
          <p:cNvSpPr/>
          <p:nvPr/>
        </p:nvSpPr>
        <p:spPr>
          <a:xfrm>
            <a:off x="1882859" y="3369146"/>
            <a:ext cx="2852354" cy="0"/>
          </a:xfrm>
          <a:prstGeom prst="line">
            <a:avLst/>
          </a:prstGeom>
          <a:ln w="57150" cap="flat">
            <a:solidFill>
              <a:srgbClr val="FFFFFF"/>
            </a:solidFill>
            <a:prstDash val="solid"/>
            <a:headEnd type="none" w="sm" len="sm"/>
            <a:tailEnd type="none" w="sm" len="sm"/>
          </a:ln>
        </p:spPr>
      </p:sp>
      <p:sp>
        <p:nvSpPr>
          <p:cNvPr id="13" name="AutoShape 13"/>
          <p:cNvSpPr/>
          <p:nvPr/>
        </p:nvSpPr>
        <p:spPr>
          <a:xfrm>
            <a:off x="1882859" y="8886935"/>
            <a:ext cx="2852354" cy="0"/>
          </a:xfrm>
          <a:prstGeom prst="line">
            <a:avLst/>
          </a:prstGeom>
          <a:ln w="57150" cap="flat">
            <a:solidFill>
              <a:srgbClr val="FFFFFF"/>
            </a:solidFill>
            <a:prstDash val="solid"/>
            <a:headEnd type="none" w="sm" len="sm"/>
            <a:tailEnd type="none" w="sm" len="sm"/>
          </a:ln>
        </p:spPr>
      </p:sp>
      <p:sp>
        <p:nvSpPr>
          <p:cNvPr id="14" name="Freeform 14"/>
          <p:cNvSpPr/>
          <p:nvPr/>
        </p:nvSpPr>
        <p:spPr>
          <a:xfrm>
            <a:off x="1740874" y="2358819"/>
            <a:ext cx="828927" cy="828927"/>
          </a:xfrm>
          <a:custGeom>
            <a:avLst/>
            <a:gdLst/>
            <a:ahLst/>
            <a:cxnLst/>
            <a:rect l="l" t="t" r="r" b="b"/>
            <a:pathLst>
              <a:path w="828927" h="828927">
                <a:moveTo>
                  <a:pt x="0" y="0"/>
                </a:moveTo>
                <a:lnTo>
                  <a:pt x="828927" y="0"/>
                </a:lnTo>
                <a:lnTo>
                  <a:pt x="828927" y="828928"/>
                </a:lnTo>
                <a:lnTo>
                  <a:pt x="0" y="828928"/>
                </a:lnTo>
                <a:lnTo>
                  <a:pt x="0" y="0"/>
                </a:lnTo>
                <a:close/>
              </a:path>
            </a:pathLst>
          </a:custGeom>
          <a:blipFill>
            <a:blip r:embed="rId6"/>
            <a:stretch>
              <a:fillRect/>
            </a:stretch>
          </a:blipFill>
        </p:spPr>
      </p:sp>
      <p:sp>
        <p:nvSpPr>
          <p:cNvPr id="15" name="Freeform 15"/>
          <p:cNvSpPr/>
          <p:nvPr/>
        </p:nvSpPr>
        <p:spPr>
          <a:xfrm>
            <a:off x="5614326" y="2005609"/>
            <a:ext cx="12214392" cy="8165673"/>
          </a:xfrm>
          <a:custGeom>
            <a:avLst/>
            <a:gdLst/>
            <a:ahLst/>
            <a:cxnLst/>
            <a:rect l="l" t="t" r="r" b="b"/>
            <a:pathLst>
              <a:path w="12214392" h="8165673">
                <a:moveTo>
                  <a:pt x="0" y="0"/>
                </a:moveTo>
                <a:lnTo>
                  <a:pt x="12214391" y="0"/>
                </a:lnTo>
                <a:lnTo>
                  <a:pt x="12214391" y="8165673"/>
                </a:lnTo>
                <a:lnTo>
                  <a:pt x="0" y="8165673"/>
                </a:lnTo>
                <a:lnTo>
                  <a:pt x="0" y="0"/>
                </a:lnTo>
                <a:close/>
              </a:path>
            </a:pathLst>
          </a:custGeom>
          <a:blipFill>
            <a:blip r:embed="rId7"/>
            <a:stretch>
              <a:fillRect/>
            </a:stretch>
          </a:blipFill>
        </p:spPr>
      </p:sp>
      <p:sp>
        <p:nvSpPr>
          <p:cNvPr id="16" name="TextBox 16"/>
          <p:cNvSpPr txBox="1"/>
          <p:nvPr/>
        </p:nvSpPr>
        <p:spPr>
          <a:xfrm>
            <a:off x="2569801" y="860087"/>
            <a:ext cx="8790045" cy="720675"/>
          </a:xfrm>
          <a:prstGeom prst="rect">
            <a:avLst/>
          </a:prstGeom>
        </p:spPr>
        <p:txBody>
          <a:bodyPr lIns="0" tIns="0" rIns="0" bIns="0" rtlCol="0" anchor="t">
            <a:spAutoFit/>
          </a:bodyPr>
          <a:lstStyle/>
          <a:p>
            <a:pPr algn="l">
              <a:lnSpc>
                <a:spcPts val="5500"/>
              </a:lnSpc>
            </a:pPr>
            <a:r>
              <a:rPr lang="en-US" sz="5000" spc="160">
                <a:solidFill>
                  <a:srgbClr val="000000"/>
                </a:solidFill>
                <a:latin typeface="Days"/>
              </a:rPr>
              <a:t>Le cahier de charge</a:t>
            </a:r>
          </a:p>
        </p:txBody>
      </p:sp>
      <p:sp>
        <p:nvSpPr>
          <p:cNvPr id="17" name="TextBox 17"/>
          <p:cNvSpPr txBox="1"/>
          <p:nvPr/>
        </p:nvSpPr>
        <p:spPr>
          <a:xfrm>
            <a:off x="1064712" y="3721571"/>
            <a:ext cx="4049054" cy="4947736"/>
          </a:xfrm>
          <a:prstGeom prst="rect">
            <a:avLst/>
          </a:prstGeom>
        </p:spPr>
        <p:txBody>
          <a:bodyPr lIns="0" tIns="0" rIns="0" bIns="0" rtlCol="0" anchor="t">
            <a:spAutoFit/>
          </a:bodyPr>
          <a:lstStyle/>
          <a:p>
            <a:pPr marL="431801" lvl="1" indent="-215900" algn="l">
              <a:lnSpc>
                <a:spcPts val="3560"/>
              </a:lnSpc>
              <a:buFont typeface="Arial"/>
              <a:buChar char="•"/>
            </a:pPr>
            <a:r>
              <a:rPr lang="en-US" sz="2000" spc="80">
                <a:solidFill>
                  <a:srgbClr val="000000"/>
                </a:solidFill>
                <a:latin typeface="Agrandir Narrow"/>
              </a:rPr>
              <a:t>Utilisation de PHP (version 5.3 ou supérieure) et MySQL (version 5.0 ou supérieure) pour le développement du site.</a:t>
            </a:r>
          </a:p>
          <a:p>
            <a:pPr marL="431801" lvl="1" indent="-215900" algn="l">
              <a:lnSpc>
                <a:spcPts val="3560"/>
              </a:lnSpc>
              <a:buFont typeface="Arial"/>
              <a:buChar char="•"/>
            </a:pPr>
            <a:r>
              <a:rPr lang="en-US" sz="2000" spc="80">
                <a:solidFill>
                  <a:srgbClr val="000000"/>
                </a:solidFill>
                <a:latin typeface="Agrandir Narrow"/>
              </a:rPr>
              <a:t>Intégration du système de tickets d'assistance open source AsianCup_eTicket.</a:t>
            </a:r>
          </a:p>
          <a:p>
            <a:pPr marL="431801" lvl="1" indent="-215900" algn="l">
              <a:lnSpc>
                <a:spcPts val="3560"/>
              </a:lnSpc>
              <a:buFont typeface="Arial"/>
              <a:buChar char="•"/>
            </a:pPr>
            <a:r>
              <a:rPr lang="en-US" sz="2000" spc="80">
                <a:solidFill>
                  <a:srgbClr val="000000"/>
                </a:solidFill>
                <a:latin typeface="Agrandir Narrow"/>
              </a:rPr>
              <a:t>Hébergement sur un serveur web sous Windows ou Linux (IIS ou Apache).</a:t>
            </a:r>
          </a:p>
          <a:p>
            <a:pPr algn="l">
              <a:lnSpc>
                <a:spcPts val="3560"/>
              </a:lnSpc>
            </a:pPr>
            <a:endParaRPr lang="en-US" sz="2000" spc="80">
              <a:solidFill>
                <a:srgbClr val="000000"/>
              </a:solidFill>
              <a:latin typeface="Agrandir Narrow"/>
            </a:endParaRPr>
          </a:p>
        </p:txBody>
      </p:sp>
      <p:sp>
        <p:nvSpPr>
          <p:cNvPr id="18" name="TextBox 18"/>
          <p:cNvSpPr txBox="1"/>
          <p:nvPr/>
        </p:nvSpPr>
        <p:spPr>
          <a:xfrm>
            <a:off x="1210163" y="2645271"/>
            <a:ext cx="4501287" cy="438125"/>
          </a:xfrm>
          <a:prstGeom prst="rect">
            <a:avLst/>
          </a:prstGeom>
        </p:spPr>
        <p:txBody>
          <a:bodyPr lIns="0" tIns="0" rIns="0" bIns="0" rtlCol="0" anchor="t">
            <a:spAutoFit/>
          </a:bodyPr>
          <a:lstStyle/>
          <a:p>
            <a:pPr algn="ctr">
              <a:lnSpc>
                <a:spcPts val="3300"/>
              </a:lnSpc>
            </a:pPr>
            <a:r>
              <a:rPr lang="en-US" sz="3000" spc="96">
                <a:solidFill>
                  <a:srgbClr val="000000"/>
                </a:solidFill>
                <a:latin typeface="Days"/>
              </a:rPr>
              <a:t>Budget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862</Words>
  <Application>Microsoft Office PowerPoint</Application>
  <PresentationFormat>Personnalisé</PresentationFormat>
  <Paragraphs>99</Paragraphs>
  <Slides>20</Slides>
  <Notes>0</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20</vt:i4>
      </vt:variant>
    </vt:vector>
  </HeadingPairs>
  <TitlesOfParts>
    <vt:vector size="36" baseType="lpstr">
      <vt:lpstr>Arial</vt:lpstr>
      <vt:lpstr>Bebas Neue Bold</vt:lpstr>
      <vt:lpstr>League Spartan</vt:lpstr>
      <vt:lpstr>Agrandir Narrow Bold</vt:lpstr>
      <vt:lpstr>Lora</vt:lpstr>
      <vt:lpstr>Calibri</vt:lpstr>
      <vt:lpstr>Open Sans Bold</vt:lpstr>
      <vt:lpstr>TAN Headline</vt:lpstr>
      <vt:lpstr>Open Sauce Light</vt:lpstr>
      <vt:lpstr>Agrandir Narrow</vt:lpstr>
      <vt:lpstr>Days</vt:lpstr>
      <vt:lpstr>Fraunces</vt:lpstr>
      <vt:lpstr>Open Sauce</vt:lpstr>
      <vt:lpstr>DM Sans</vt:lpstr>
      <vt:lpstr>Open Sauce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de billetterie Asian Cup Qatar 2023</dc:title>
  <cp:lastModifiedBy>GAVI Holali David</cp:lastModifiedBy>
  <cp:revision>2</cp:revision>
  <dcterms:created xsi:type="dcterms:W3CDTF">2006-08-16T00:00:00Z</dcterms:created>
  <dcterms:modified xsi:type="dcterms:W3CDTF">2024-05-07T11:25:31Z</dcterms:modified>
  <dc:identifier>DAGDTqQAyXE</dc:identifier>
</cp:coreProperties>
</file>